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4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258" r:id="rId9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555"/>
    <a:srgbClr val="457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>
        <p:scale>
          <a:sx n="97" d="100"/>
          <a:sy n="97" d="100"/>
        </p:scale>
        <p:origin x="-148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0FE03-EFF4-8448-A547-9A2CDB3AB06A}" type="datetimeFigureOut">
              <a:rPr lang="it-IT" smtClean="0"/>
              <a:t>10/08/18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8DEE3-AEB9-8848-B9BC-1F586DBE566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436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2950" y="2060305"/>
            <a:ext cx="7772400" cy="2387600"/>
          </a:xfrm>
        </p:spPr>
        <p:txBody>
          <a:bodyPr anchor="b"/>
          <a:lstStyle>
            <a:lvl1pPr algn="ctr">
              <a:defRPr sz="6000" b="0"/>
            </a:lvl1pPr>
          </a:lstStyle>
          <a:p>
            <a:r>
              <a:rPr lang="en-GB" noProof="0" dirty="0" smtClean="0"/>
              <a:t>Insert Your Title Here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20698" y="5051696"/>
            <a:ext cx="6858000" cy="859913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 smtClean="0"/>
              <a:t>Insert your Name here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 err="1" smtClean="0"/>
              <a:t>Name</a:t>
            </a:r>
            <a:r>
              <a:rPr lang="it-IT" dirty="0" smtClean="0"/>
              <a:t> and </a:t>
            </a:r>
            <a:r>
              <a:rPr lang="it-IT" dirty="0" err="1" smtClean="0"/>
              <a:t>Surname</a:t>
            </a:r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0" y="1569844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3028950" y="6356351"/>
            <a:ext cx="3086100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t="4791"/>
          <a:stretch/>
        </p:blipFill>
        <p:spPr>
          <a:xfrm>
            <a:off x="1504335" y="46578"/>
            <a:ext cx="7399210" cy="1409936"/>
          </a:xfrm>
          <a:prstGeom prst="rect">
            <a:avLst/>
          </a:prstGeom>
        </p:spPr>
      </p:pic>
      <p:pic>
        <p:nvPicPr>
          <p:cNvPr id="11" name="Immagine 11" descr="Color examples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t="67276" r="56602"/>
          <a:stretch/>
        </p:blipFill>
        <p:spPr>
          <a:xfrm>
            <a:off x="39150" y="46578"/>
            <a:ext cx="1478215" cy="15115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1" y="123039"/>
            <a:ext cx="6964846" cy="1325563"/>
          </a:xfrm>
        </p:spPr>
        <p:txBody>
          <a:bodyPr/>
          <a:lstStyle>
            <a:lvl1pPr>
              <a:defRPr b="0" baseline="0"/>
            </a:lvl1pPr>
          </a:lstStyle>
          <a:p>
            <a:r>
              <a:rPr lang="en-GB" noProof="0" dirty="0" smtClean="0"/>
              <a:t>Insert your Title here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Immagine 11" descr="Color example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t="67276" r="56602"/>
          <a:stretch/>
        </p:blipFill>
        <p:spPr>
          <a:xfrm>
            <a:off x="7686989" y="274636"/>
            <a:ext cx="999811" cy="1022371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0" y="1569844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1 8"/>
          <p:cNvCxnSpPr/>
          <p:nvPr userDrawn="1"/>
        </p:nvCxnSpPr>
        <p:spPr>
          <a:xfrm>
            <a:off x="3028950" y="6356351"/>
            <a:ext cx="3086100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0" y="1827514"/>
            <a:ext cx="7372847" cy="2948889"/>
          </a:xfrm>
          <a:prstGeom prst="rect">
            <a:avLst/>
          </a:prstGeom>
        </p:spPr>
      </p:pic>
      <p:sp>
        <p:nvSpPr>
          <p:cNvPr id="6" name="Sottotitolo 4"/>
          <p:cNvSpPr txBox="1">
            <a:spLocks/>
          </p:cNvSpPr>
          <p:nvPr userDrawn="1"/>
        </p:nvSpPr>
        <p:spPr>
          <a:xfrm>
            <a:off x="336614" y="4988354"/>
            <a:ext cx="8470760" cy="1185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6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</a:t>
            </a:r>
            <a:r>
              <a:rPr lang="it-IT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project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has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received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funding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from the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European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Union’s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Horizon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2020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research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innovation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programme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under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grant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agreement</a:t>
            </a:r>
            <a:r>
              <a:rPr lang="it-IT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No </a:t>
            </a:r>
            <a:r>
              <a:rPr lang="it-IT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731053</a:t>
            </a:r>
            <a:endParaRPr lang="en-GB" sz="1600" i="1" dirty="0">
              <a:solidFill>
                <a:schemeClr val="tx1">
                  <a:lumMod val="65000"/>
                  <a:lumOff val="35000"/>
                </a:schemeClr>
              </a:solidFill>
              <a:latin typeface="Calibri" charset="0"/>
              <a:ea typeface="MS PGothic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56358" y="5803422"/>
            <a:ext cx="631275" cy="420751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8650" y="17555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b="1"/>
            </a:lvl1pPr>
          </a:lstStyle>
          <a:p>
            <a:r>
              <a:rPr lang="en-GB" noProof="0" dirty="0" smtClean="0"/>
              <a:t>Thank you</a:t>
            </a:r>
            <a:endParaRPr lang="en-GB" noProof="0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0" y="1569844"/>
            <a:ext cx="914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3028950" y="6356351"/>
            <a:ext cx="3086100" cy="0"/>
          </a:xfrm>
          <a:prstGeom prst="line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3</a:t>
            </a:r>
            <a:r>
              <a:rPr lang="it-IT" baseline="30000" dirty="0" smtClean="0"/>
              <a:t>rd</a:t>
            </a:r>
            <a:r>
              <a:rPr lang="it-IT" dirty="0" smtClean="0"/>
              <a:t> - 7</a:t>
            </a:r>
            <a:r>
              <a:rPr lang="it-IT" baseline="30000" dirty="0" smtClean="0"/>
              <a:t>th</a:t>
            </a:r>
            <a:r>
              <a:rPr lang="it-IT" dirty="0" smtClean="0"/>
              <a:t> </a:t>
            </a:r>
            <a:r>
              <a:rPr lang="it-IT" dirty="0" err="1" smtClean="0"/>
              <a:t>September</a:t>
            </a:r>
            <a:r>
              <a:rPr lang="it-IT" dirty="0" smtClean="0"/>
              <a:t> 2018</a:t>
            </a:r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 smtClean="0"/>
              <a:t>UBORA Design School 2018 - Pisa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50AC5-315C-4847-AC9A-01CC90F4242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93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4576B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576B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2555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2555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2555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2555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latin typeface="Trebuchet MS" charset="0"/>
              </a:rPr>
              <a:t>ISO 13485:2016</a:t>
            </a:r>
            <a:br>
              <a:rPr lang="it-IT" dirty="0">
                <a:latin typeface="Trebuchet MS" charset="0"/>
              </a:rPr>
            </a:br>
            <a:r>
              <a:rPr lang="it-IT" dirty="0" err="1">
                <a:latin typeface="Trebuchet MS" charset="0"/>
              </a:rPr>
              <a:t>Norm</a:t>
            </a:r>
            <a:r>
              <a:rPr lang="it-IT" dirty="0">
                <a:latin typeface="Trebuchet MS" charset="0"/>
              </a:rPr>
              <a:t> for </a:t>
            </a:r>
            <a:r>
              <a:rPr lang="it-IT" dirty="0" err="1">
                <a:latin typeface="Trebuchet MS" charset="0"/>
              </a:rPr>
              <a:t>regulatory</a:t>
            </a:r>
            <a:r>
              <a:rPr lang="it-IT" dirty="0">
                <a:latin typeface="Trebuchet MS" charset="0"/>
              </a:rPr>
              <a:t> </a:t>
            </a:r>
            <a:r>
              <a:rPr lang="it-IT" dirty="0" err="1">
                <a:latin typeface="Trebuchet MS" charset="0"/>
              </a:rPr>
              <a:t>compliance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Alice Ravizza</a:t>
            </a:r>
            <a:endParaRPr lang="en-US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3</a:t>
            </a:r>
            <a:r>
              <a:rPr lang="it-IT" baseline="30000" smtClean="0"/>
              <a:t>rd</a:t>
            </a:r>
            <a:r>
              <a:rPr lang="it-IT" smtClean="0"/>
              <a:t> - 7</a:t>
            </a:r>
            <a:r>
              <a:rPr lang="it-IT" baseline="30000" smtClean="0"/>
              <a:t>th</a:t>
            </a:r>
            <a:r>
              <a:rPr lang="it-IT" smtClean="0"/>
              <a:t> September 2018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UBORA Design School 2018 - Pisa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 err="1" smtClean="0"/>
              <a:t>Name</a:t>
            </a:r>
            <a:r>
              <a:rPr lang="it-IT" dirty="0" smtClean="0"/>
              <a:t> and </a:t>
            </a:r>
            <a:r>
              <a:rPr lang="it-IT" dirty="0" err="1" smtClean="0"/>
              <a:t>Surname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002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Risk subjects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>
                <a:latin typeface="Calibri" charset="0"/>
              </a:rPr>
              <a:t>Manufacturer is compelled to evaluate impact of use of the device:</a:t>
            </a:r>
          </a:p>
          <a:p>
            <a:pPr lvl="1"/>
            <a:r>
              <a:rPr lang="en-US">
                <a:latin typeface="Calibri" charset="0"/>
              </a:rPr>
              <a:t>On patient</a:t>
            </a:r>
          </a:p>
          <a:p>
            <a:pPr lvl="1"/>
            <a:r>
              <a:rPr lang="en-US">
                <a:latin typeface="Calibri" charset="0"/>
              </a:rPr>
              <a:t>On intended user</a:t>
            </a:r>
          </a:p>
          <a:p>
            <a:pPr lvl="1"/>
            <a:r>
              <a:rPr lang="en-US">
                <a:latin typeface="Calibri" charset="0"/>
              </a:rPr>
              <a:t>On bystanders</a:t>
            </a:r>
          </a:p>
          <a:p>
            <a:pPr lvl="1"/>
            <a:r>
              <a:rPr lang="en-US">
                <a:latin typeface="Calibri" charset="0"/>
              </a:rPr>
              <a:t>On general environment</a:t>
            </a:r>
          </a:p>
          <a:p>
            <a:r>
              <a:rPr lang="en-US" sz="2800">
                <a:latin typeface="Calibri" charset="0"/>
              </a:rPr>
              <a:t>Manufacturer is compelled to evaluate effect of product impact in all life cycle, from manufacturing to disposal</a:t>
            </a:r>
          </a:p>
        </p:txBody>
      </p:sp>
    </p:spTree>
    <p:extLst>
      <p:ext uri="{BB962C8B-B14F-4D97-AF65-F5344CB8AC3E}">
        <p14:creationId xmlns:p14="http://schemas.microsoft.com/office/powerpoint/2010/main" val="3805948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>
                <a:latin typeface="Calibri" charset="0"/>
              </a:rPr>
              <a:t>Device lifecycle is regulated as per:</a:t>
            </a:r>
          </a:p>
          <a:p>
            <a:pPr lvl="1"/>
            <a:r>
              <a:rPr lang="en-US" sz="2000">
                <a:latin typeface="Calibri" charset="0"/>
              </a:rPr>
              <a:t>ISO 13485 for Quality Systems</a:t>
            </a:r>
          </a:p>
          <a:p>
            <a:pPr lvl="1"/>
            <a:r>
              <a:rPr lang="en-US" sz="2000">
                <a:latin typeface="Calibri" charset="0"/>
              </a:rPr>
              <a:t>ISO 14971 for Risk Management</a:t>
            </a:r>
          </a:p>
          <a:p>
            <a:pPr lvl="1"/>
            <a:r>
              <a:rPr lang="en-US" sz="2000">
                <a:latin typeface="Calibri" charset="0"/>
              </a:rPr>
              <a:t>ISO 14155 and various guidelines for Clinical Investigations</a:t>
            </a:r>
          </a:p>
          <a:p>
            <a:r>
              <a:rPr lang="en-US" sz="2800">
                <a:latin typeface="Calibri" charset="0"/>
              </a:rPr>
              <a:t>Each product category is then regulated by technical norms</a:t>
            </a:r>
          </a:p>
          <a:p>
            <a:pPr lvl="1"/>
            <a:r>
              <a:rPr lang="en-US" sz="2000">
                <a:latin typeface="Calibri" charset="0"/>
              </a:rPr>
              <a:t>For electro medical devices</a:t>
            </a:r>
          </a:p>
          <a:p>
            <a:pPr lvl="1"/>
            <a:r>
              <a:rPr lang="en-US" sz="2000">
                <a:latin typeface="Calibri" charset="0"/>
              </a:rPr>
              <a:t>For sterile devices</a:t>
            </a:r>
          </a:p>
          <a:p>
            <a:pPr lvl="1"/>
            <a:r>
              <a:rPr lang="en-US" sz="2000">
                <a:latin typeface="Calibri" charset="0"/>
              </a:rPr>
              <a:t>For devices in contact with the body</a:t>
            </a:r>
          </a:p>
          <a:p>
            <a:pPr lvl="1"/>
            <a:r>
              <a:rPr lang="en-US" sz="2000">
                <a:latin typeface="Calibri" charset="0"/>
              </a:rPr>
              <a:t>Multiple harmonised and not harmonised norms for technical regulation</a:t>
            </a:r>
          </a:p>
          <a:p>
            <a:pPr lvl="2"/>
            <a:endParaRPr lang="en-US">
              <a:latin typeface="Calibri" charset="0"/>
            </a:endParaRPr>
          </a:p>
          <a:p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548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Quality Management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Full company management system</a:t>
            </a:r>
          </a:p>
          <a:p>
            <a:pPr lvl="1">
              <a:defRPr/>
            </a:pPr>
            <a:r>
              <a:rPr lang="en-US" dirty="0" smtClean="0"/>
              <a:t>Internal processes</a:t>
            </a:r>
          </a:p>
          <a:p>
            <a:pPr lvl="1">
              <a:defRPr/>
            </a:pPr>
            <a:r>
              <a:rPr lang="en-US" dirty="0" smtClean="0"/>
              <a:t>Processes directed to the customer</a:t>
            </a:r>
          </a:p>
          <a:p>
            <a:pPr lvl="1">
              <a:defRPr/>
            </a:pPr>
            <a:r>
              <a:rPr lang="en-US" dirty="0" smtClean="0"/>
              <a:t>Continuous feedback</a:t>
            </a:r>
          </a:p>
          <a:p>
            <a:pPr>
              <a:defRPr/>
            </a:pPr>
            <a:r>
              <a:rPr lang="en-US" i="1" dirty="0" smtClean="0"/>
              <a:t>For </a:t>
            </a:r>
            <a:r>
              <a:rPr lang="en-US" i="1" dirty="0"/>
              <a:t>an organization to function effectively, it has to identify and manage numerous linked </a:t>
            </a:r>
            <a:r>
              <a:rPr lang="en-US" i="1" dirty="0" smtClean="0"/>
              <a:t>processes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2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Definitions….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Process: an integrated set of activities that uses resources to transform inputs into outputs</a:t>
            </a:r>
          </a:p>
          <a:p>
            <a:r>
              <a:rPr lang="en-US">
                <a:latin typeface="Calibri" charset="0"/>
              </a:rPr>
              <a:t>System: several processes are interconnected using such input-output relationships.</a:t>
            </a:r>
          </a:p>
          <a:p>
            <a:r>
              <a:rPr lang="en-US">
                <a:latin typeface="Calibri" charset="0"/>
              </a:rPr>
              <a:t>NOTE: Processes are interconnected to form a system because the output from one process  becomes the input for another process. </a:t>
            </a:r>
          </a:p>
        </p:txBody>
      </p:sp>
    </p:spTree>
    <p:extLst>
      <p:ext uri="{BB962C8B-B14F-4D97-AF65-F5344CB8AC3E}">
        <p14:creationId xmlns:p14="http://schemas.microsoft.com/office/powerpoint/2010/main" val="360241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Process approach: a management strategy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Managers shall identify and rule:</a:t>
            </a:r>
          </a:p>
          <a:p>
            <a:pPr lvl="1"/>
            <a:r>
              <a:rPr lang="en-US">
                <a:latin typeface="Calibri" charset="0"/>
              </a:rPr>
              <a:t>processes that make up their organization, </a:t>
            </a:r>
          </a:p>
          <a:p>
            <a:pPr lvl="1"/>
            <a:r>
              <a:rPr lang="en-US">
                <a:latin typeface="Calibri" charset="0"/>
              </a:rPr>
              <a:t>the interaction between these processes</a:t>
            </a:r>
          </a:p>
          <a:p>
            <a:pPr lvl="1"/>
            <a:r>
              <a:rPr lang="en-US">
                <a:latin typeface="Calibri" charset="0"/>
              </a:rPr>
              <a:t>the inputs and outputs that glue these processes together</a:t>
            </a:r>
          </a:p>
          <a:p>
            <a:r>
              <a:rPr lang="en-US">
                <a:latin typeface="Calibri" charset="0"/>
              </a:rPr>
              <a:t>Each process is evaluated by its capacity to reach a set goal</a:t>
            </a:r>
          </a:p>
        </p:txBody>
      </p:sp>
    </p:spTree>
    <p:extLst>
      <p:ext uri="{BB962C8B-B14F-4D97-AF65-F5344CB8AC3E}">
        <p14:creationId xmlns:p14="http://schemas.microsoft.com/office/powerpoint/2010/main" val="2699606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Typical processes for any company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>
                <a:latin typeface="Calibri" charset="0"/>
              </a:rPr>
              <a:t>Quality Management/ Management review</a:t>
            </a:r>
          </a:p>
          <a:p>
            <a:r>
              <a:rPr lang="en-US" sz="2800">
                <a:latin typeface="Calibri" charset="0"/>
              </a:rPr>
              <a:t>Training </a:t>
            </a:r>
          </a:p>
          <a:p>
            <a:r>
              <a:rPr lang="en-US" sz="2800">
                <a:latin typeface="Calibri" charset="0"/>
              </a:rPr>
              <a:t>Design and Development</a:t>
            </a:r>
          </a:p>
          <a:p>
            <a:r>
              <a:rPr lang="en-US" sz="2800">
                <a:latin typeface="Calibri" charset="0"/>
              </a:rPr>
              <a:t>Production Management </a:t>
            </a:r>
          </a:p>
          <a:p>
            <a:r>
              <a:rPr lang="en-US" sz="2800">
                <a:latin typeface="Calibri" charset="0"/>
              </a:rPr>
              <a:t>Service Provision</a:t>
            </a:r>
          </a:p>
          <a:p>
            <a:r>
              <a:rPr lang="en-US" sz="2800">
                <a:latin typeface="Calibri" charset="0"/>
              </a:rPr>
              <a:t>Logistic Management </a:t>
            </a:r>
          </a:p>
          <a:p>
            <a:r>
              <a:rPr lang="en-US" sz="2800">
                <a:latin typeface="Calibri" charset="0"/>
              </a:rPr>
              <a:t>Customer Relationship Management </a:t>
            </a:r>
          </a:p>
          <a:p>
            <a:r>
              <a:rPr lang="en-US" sz="2800">
                <a:latin typeface="Calibri" charset="0"/>
              </a:rPr>
              <a:t>Product Purchasing/ Supplier qualification</a:t>
            </a:r>
            <a:endParaRPr lang="en-US" sz="36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99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Manufacturers’ responsibility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Develop the QS and apply regulation as applicable to their specific products and operations</a:t>
            </a:r>
          </a:p>
          <a:p>
            <a:r>
              <a:rPr lang="en-US">
                <a:latin typeface="Calibri" charset="0"/>
              </a:rPr>
              <a:t>Establish</a:t>
            </a:r>
          </a:p>
          <a:p>
            <a:pPr lvl="1"/>
            <a:r>
              <a:rPr lang="en-US">
                <a:latin typeface="Calibri" charset="0"/>
              </a:rPr>
              <a:t>requirements for each type or family of devices to ensure that devices are safe and effective,</a:t>
            </a:r>
          </a:p>
          <a:p>
            <a:pPr lvl="1"/>
            <a:r>
              <a:rPr lang="en-US">
                <a:latin typeface="Calibri" charset="0"/>
              </a:rPr>
              <a:t>methods and procedures to design, produce, distribute, etc. devices that meet the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3818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General rule for all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ctr">
              <a:buFont typeface="Arial" charset="0"/>
              <a:buNone/>
              <a:defRPr/>
            </a:pPr>
            <a:r>
              <a:rPr lang="en-US" sz="4000" dirty="0" smtClean="0"/>
              <a:t>The responsibility for </a:t>
            </a:r>
          </a:p>
          <a:p>
            <a:pPr marL="742950" lvl="2" indent="-342900" algn="ctr">
              <a:defRPr/>
            </a:pPr>
            <a:r>
              <a:rPr lang="en-US" sz="4000" dirty="0" smtClean="0"/>
              <a:t>meeting system and product requirements </a:t>
            </a:r>
          </a:p>
          <a:p>
            <a:pPr marL="742950" lvl="2" indent="-342900" algn="ctr">
              <a:defRPr/>
            </a:pPr>
            <a:r>
              <a:rPr lang="en-US" sz="4000" dirty="0" smtClean="0"/>
              <a:t>having objective evidence of meeting these requirements</a:t>
            </a:r>
          </a:p>
          <a:p>
            <a:pPr marL="400050" lvl="2" indent="0" algn="ctr">
              <a:buFont typeface="Arial" charset="0"/>
              <a:buNone/>
              <a:defRPr/>
            </a:pPr>
            <a:r>
              <a:rPr lang="en-US" sz="4000" dirty="0" smtClean="0"/>
              <a:t>MAY NOT BE DELEGATED</a:t>
            </a:r>
          </a:p>
          <a:p>
            <a:pPr marL="742950" lvl="2" indent="-342900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1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dirty="0">
                <a:latin typeface="Calibri" charset="0"/>
              </a:rPr>
              <a:t>Aim of the standard</a:t>
            </a:r>
            <a:br>
              <a:rPr lang="en-US" sz="3600" dirty="0">
                <a:latin typeface="Calibri" charset="0"/>
              </a:rPr>
            </a:br>
            <a:r>
              <a:rPr lang="en-US" sz="3600" dirty="0">
                <a:latin typeface="Calibri" charset="0"/>
              </a:rPr>
              <a:t>ISO 13485:</a:t>
            </a:r>
            <a:r>
              <a:rPr lang="en-US" sz="3600" dirty="0" smtClean="0">
                <a:latin typeface="Calibri" charset="0"/>
              </a:rPr>
              <a:t>2016 </a:t>
            </a:r>
            <a:r>
              <a:rPr lang="en-US" sz="3600" dirty="0">
                <a:latin typeface="Calibri" charset="0"/>
              </a:rPr>
              <a:t>clause 1.1</a:t>
            </a: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dirty="0">
                <a:latin typeface="Calibri" charset="0"/>
              </a:rPr>
              <a:t>Specify requirements on SYSTEM</a:t>
            </a:r>
          </a:p>
          <a:p>
            <a:r>
              <a:rPr lang="en-US" dirty="0">
                <a:latin typeface="Calibri" charset="0"/>
              </a:rPr>
              <a:t>Facilitate global alignment of appropriate regulatory requirements </a:t>
            </a:r>
          </a:p>
          <a:p>
            <a:r>
              <a:rPr lang="en-US" dirty="0">
                <a:latin typeface="Calibri" charset="0"/>
              </a:rPr>
              <a:t>Provide an unique, integrated approach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5400" dirty="0">
                <a:latin typeface="Calibri" charset="0"/>
              </a:rPr>
              <a:t>Evaluation of process risk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5400" dirty="0">
                <a:latin typeface="Calibri" charset="0"/>
              </a:rPr>
              <a:t>Subsequent management</a:t>
            </a:r>
          </a:p>
        </p:txBody>
      </p:sp>
    </p:spTree>
    <p:extLst>
      <p:ext uri="{BB962C8B-B14F-4D97-AF65-F5344CB8AC3E}">
        <p14:creationId xmlns:p14="http://schemas.microsoft.com/office/powerpoint/2010/main" val="395317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600" dirty="0">
                <a:latin typeface="Calibri" charset="0"/>
              </a:rPr>
              <a:t>Receivers</a:t>
            </a:r>
            <a:br>
              <a:rPr lang="en-US" sz="3600" dirty="0">
                <a:latin typeface="Calibri" charset="0"/>
              </a:rPr>
            </a:br>
            <a:r>
              <a:rPr lang="en-US" sz="3600" dirty="0">
                <a:latin typeface="Calibri" charset="0"/>
              </a:rPr>
              <a:t>ISO 13485:</a:t>
            </a:r>
            <a:r>
              <a:rPr lang="en-US" sz="3600" dirty="0" smtClean="0">
                <a:latin typeface="Calibri" charset="0"/>
              </a:rPr>
              <a:t>2016 </a:t>
            </a:r>
            <a:r>
              <a:rPr lang="en-US" sz="3600" dirty="0">
                <a:latin typeface="Calibri" charset="0"/>
              </a:rPr>
              <a:t>clause 1.1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32009" y="2308120"/>
            <a:ext cx="8229023" cy="452491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it-IT" sz="2800" dirty="0">
                <a:latin typeface="Trebuchet MS" charset="0"/>
                <a:cs typeface="+mn-cs"/>
              </a:rPr>
              <a:t>Companies </a:t>
            </a:r>
            <a:r>
              <a:rPr lang="it-IT" sz="2800" dirty="0" err="1">
                <a:latin typeface="Trebuchet MS" charset="0"/>
                <a:cs typeface="+mn-cs"/>
              </a:rPr>
              <a:t>that</a:t>
            </a:r>
            <a:r>
              <a:rPr lang="it-IT" sz="2800" dirty="0">
                <a:latin typeface="Trebuchet MS" charset="0"/>
                <a:cs typeface="+mn-cs"/>
              </a:rPr>
              <a:t> </a:t>
            </a:r>
            <a:r>
              <a:rPr lang="it-IT" sz="2800" dirty="0" err="1">
                <a:latin typeface="Trebuchet MS" charset="0"/>
                <a:cs typeface="+mn-cs"/>
              </a:rPr>
              <a:t>need</a:t>
            </a:r>
            <a:r>
              <a:rPr lang="it-IT" sz="2800" dirty="0">
                <a:latin typeface="Trebuchet MS" charset="0"/>
                <a:cs typeface="+mn-cs"/>
              </a:rPr>
              <a:t> to </a:t>
            </a:r>
            <a:r>
              <a:rPr lang="it-IT" sz="2800" dirty="0" err="1">
                <a:latin typeface="Trebuchet MS" charset="0"/>
                <a:cs typeface="+mn-cs"/>
              </a:rPr>
              <a:t>implement</a:t>
            </a:r>
            <a:r>
              <a:rPr lang="it-IT" sz="2800" dirty="0">
                <a:latin typeface="Trebuchet MS" charset="0"/>
                <a:cs typeface="+mn-cs"/>
              </a:rPr>
              <a:t> and </a:t>
            </a:r>
            <a:r>
              <a:rPr lang="it-IT" sz="2800" dirty="0" err="1">
                <a:latin typeface="Trebuchet MS" charset="0"/>
                <a:cs typeface="+mn-cs"/>
              </a:rPr>
              <a:t>maintain</a:t>
            </a:r>
            <a:r>
              <a:rPr lang="it-IT" sz="2800" dirty="0">
                <a:latin typeface="Trebuchet MS" charset="0"/>
                <a:cs typeface="+mn-cs"/>
              </a:rPr>
              <a:t> a “strong” QMS</a:t>
            </a:r>
          </a:p>
          <a:p>
            <a:pPr lvl="1" eaLnBrk="1" hangingPunct="1">
              <a:defRPr/>
            </a:pPr>
            <a:r>
              <a:rPr lang="it-IT" sz="2000" u="sng" dirty="0" err="1" smtClean="0">
                <a:latin typeface="Trebuchet MS" charset="0"/>
                <a:cs typeface="+mn-cs"/>
              </a:rPr>
              <a:t>Consistently</a:t>
            </a:r>
            <a:r>
              <a:rPr lang="it-IT" sz="2000" dirty="0" smtClean="0">
                <a:latin typeface="Trebuchet MS" charset="0"/>
                <a:cs typeface="+mn-cs"/>
              </a:rPr>
              <a:t> </a:t>
            </a:r>
            <a:r>
              <a:rPr lang="it-IT" sz="2000" dirty="0" err="1">
                <a:latin typeface="Trebuchet MS" charset="0"/>
                <a:cs typeface="+mn-cs"/>
              </a:rPr>
              <a:t>m</a:t>
            </a:r>
            <a:r>
              <a:rPr lang="it-IT" sz="2000" dirty="0" err="1" smtClean="0">
                <a:latin typeface="Trebuchet MS" charset="0"/>
                <a:cs typeface="+mn-cs"/>
              </a:rPr>
              <a:t>anage</a:t>
            </a:r>
            <a:r>
              <a:rPr lang="it-IT" sz="2000" dirty="0" smtClean="0">
                <a:latin typeface="Trebuchet MS" charset="0"/>
                <a:cs typeface="+mn-cs"/>
              </a:rPr>
              <a:t> the life </a:t>
            </a:r>
            <a:r>
              <a:rPr lang="it-IT" sz="2000" dirty="0" err="1" smtClean="0">
                <a:latin typeface="Trebuchet MS" charset="0"/>
                <a:cs typeface="+mn-cs"/>
              </a:rPr>
              <a:t>cycle</a:t>
            </a:r>
            <a:r>
              <a:rPr lang="it-IT" sz="2000" dirty="0" smtClean="0">
                <a:latin typeface="Trebuchet MS" charset="0"/>
                <a:cs typeface="+mn-cs"/>
              </a:rPr>
              <a:t> of a MD or IVD</a:t>
            </a:r>
          </a:p>
          <a:p>
            <a:pPr lvl="1" eaLnBrk="1" hangingPunct="1">
              <a:defRPr/>
            </a:pPr>
            <a:r>
              <a:rPr lang="it-IT" sz="2000" dirty="0" err="1" smtClean="0">
                <a:latin typeface="Trebuchet MS" charset="0"/>
                <a:cs typeface="+mn-cs"/>
              </a:rPr>
              <a:t>Meet</a:t>
            </a:r>
            <a:r>
              <a:rPr lang="it-IT" sz="2000" dirty="0" smtClean="0">
                <a:latin typeface="Trebuchet MS" charset="0"/>
                <a:cs typeface="+mn-cs"/>
              </a:rPr>
              <a:t> </a:t>
            </a:r>
            <a:r>
              <a:rPr lang="it-IT" sz="2000" dirty="0" err="1" smtClean="0">
                <a:latin typeface="Trebuchet MS" charset="0"/>
                <a:cs typeface="+mn-cs"/>
              </a:rPr>
              <a:t>customer</a:t>
            </a:r>
            <a:r>
              <a:rPr lang="it-IT" sz="2000" dirty="0" smtClean="0">
                <a:latin typeface="Trebuchet MS" charset="0"/>
                <a:cs typeface="+mn-cs"/>
              </a:rPr>
              <a:t> </a:t>
            </a:r>
            <a:r>
              <a:rPr lang="it-IT" sz="2000" dirty="0" err="1" smtClean="0">
                <a:latin typeface="Trebuchet MS" charset="0"/>
                <a:cs typeface="+mn-cs"/>
              </a:rPr>
              <a:t>requirements</a:t>
            </a:r>
            <a:endParaRPr lang="it-IT" sz="2000" dirty="0" smtClean="0">
              <a:latin typeface="Trebuchet MS" charset="0"/>
              <a:cs typeface="+mn-cs"/>
            </a:endParaRPr>
          </a:p>
          <a:p>
            <a:pPr lvl="1" eaLnBrk="1" hangingPunct="1">
              <a:defRPr/>
            </a:pPr>
            <a:r>
              <a:rPr lang="it-IT" sz="2000" dirty="0" err="1" smtClean="0">
                <a:latin typeface="Trebuchet MS" charset="0"/>
                <a:cs typeface="+mn-cs"/>
              </a:rPr>
              <a:t>Meet</a:t>
            </a:r>
            <a:r>
              <a:rPr lang="it-IT" sz="2000" dirty="0" smtClean="0">
                <a:latin typeface="Trebuchet MS" charset="0"/>
                <a:cs typeface="+mn-cs"/>
              </a:rPr>
              <a:t> </a:t>
            </a:r>
            <a:r>
              <a:rPr lang="it-IT" sz="2000" dirty="0" err="1" smtClean="0">
                <a:latin typeface="Trebuchet MS" charset="0"/>
                <a:cs typeface="+mn-cs"/>
              </a:rPr>
              <a:t>regulatory</a:t>
            </a:r>
            <a:r>
              <a:rPr lang="it-IT" sz="2000" dirty="0" smtClean="0">
                <a:latin typeface="Trebuchet MS" charset="0"/>
                <a:cs typeface="+mn-cs"/>
              </a:rPr>
              <a:t> </a:t>
            </a:r>
            <a:r>
              <a:rPr lang="it-IT" sz="2000" dirty="0" err="1" smtClean="0">
                <a:latin typeface="Trebuchet MS" charset="0"/>
                <a:cs typeface="+mn-cs"/>
              </a:rPr>
              <a:t>requirements</a:t>
            </a:r>
            <a:endParaRPr lang="it-IT" sz="2000" dirty="0" smtClean="0">
              <a:latin typeface="Trebuchet MS" charset="0"/>
              <a:cs typeface="+mn-cs"/>
            </a:endParaRPr>
          </a:p>
          <a:p>
            <a:pPr eaLnBrk="1" hangingPunct="1">
              <a:defRPr/>
            </a:pPr>
            <a:r>
              <a:rPr lang="it-IT" sz="2800" dirty="0" err="1">
                <a:latin typeface="Trebuchet MS" charset="0"/>
                <a:cs typeface="+mn-cs"/>
              </a:rPr>
              <a:t>Any</a:t>
            </a:r>
            <a:r>
              <a:rPr lang="it-IT" sz="2800" dirty="0">
                <a:latin typeface="Trebuchet MS" charset="0"/>
                <a:cs typeface="+mn-cs"/>
              </a:rPr>
              <a:t> </a:t>
            </a:r>
            <a:r>
              <a:rPr lang="it-IT" sz="2800" dirty="0" smtClean="0">
                <a:latin typeface="Trebuchet MS" charset="0"/>
                <a:cs typeface="+mn-cs"/>
              </a:rPr>
              <a:t>company </a:t>
            </a:r>
            <a:r>
              <a:rPr lang="it-IT" sz="2800" dirty="0" err="1">
                <a:latin typeface="Trebuchet MS" charset="0"/>
                <a:cs typeface="+mn-cs"/>
              </a:rPr>
              <a:t>r</a:t>
            </a:r>
            <a:r>
              <a:rPr lang="it-IT" sz="2800" dirty="0" err="1" smtClean="0">
                <a:latin typeface="Trebuchet MS" charset="0"/>
                <a:cs typeface="+mn-cs"/>
              </a:rPr>
              <a:t>egardless</a:t>
            </a:r>
            <a:r>
              <a:rPr lang="it-IT" sz="2800" dirty="0" smtClean="0">
                <a:latin typeface="Trebuchet MS" charset="0"/>
                <a:cs typeface="+mn-cs"/>
              </a:rPr>
              <a:t> </a:t>
            </a:r>
            <a:r>
              <a:rPr lang="it-IT" sz="2800" dirty="0" err="1">
                <a:latin typeface="Trebuchet MS" charset="0"/>
                <a:cs typeface="+mn-cs"/>
              </a:rPr>
              <a:t>size</a:t>
            </a:r>
            <a:r>
              <a:rPr lang="it-IT" sz="2800" dirty="0">
                <a:latin typeface="Trebuchet MS" charset="0"/>
                <a:cs typeface="+mn-cs"/>
              </a:rPr>
              <a:t> or </a:t>
            </a:r>
            <a:r>
              <a:rPr lang="it-IT" sz="2800" dirty="0" err="1" smtClean="0">
                <a:latin typeface="Trebuchet MS" charset="0"/>
                <a:cs typeface="+mn-cs"/>
              </a:rPr>
              <a:t>type</a:t>
            </a:r>
            <a:endParaRPr lang="it-IT" sz="2800" dirty="0" smtClean="0">
              <a:latin typeface="Trebuchet MS" charset="0"/>
              <a:cs typeface="+mn-cs"/>
            </a:endParaRPr>
          </a:p>
          <a:p>
            <a:pPr lvl="1" eaLnBrk="1" hangingPunct="1">
              <a:defRPr/>
            </a:pPr>
            <a:r>
              <a:rPr lang="it-IT" sz="2000" dirty="0" err="1">
                <a:latin typeface="Trebuchet MS" charset="0"/>
              </a:rPr>
              <a:t>Manufacturers</a:t>
            </a:r>
            <a:r>
              <a:rPr lang="it-IT" sz="2000" dirty="0">
                <a:latin typeface="Trebuchet MS" charset="0"/>
              </a:rPr>
              <a:t> of </a:t>
            </a:r>
            <a:r>
              <a:rPr lang="it-IT" sz="2000" dirty="0" err="1">
                <a:latin typeface="Trebuchet MS" charset="0"/>
              </a:rPr>
              <a:t>finished</a:t>
            </a:r>
            <a:r>
              <a:rPr lang="it-IT" sz="2000" dirty="0">
                <a:latin typeface="Trebuchet MS" charset="0"/>
              </a:rPr>
              <a:t> </a:t>
            </a:r>
            <a:r>
              <a:rPr lang="it-IT" sz="2000" dirty="0" err="1">
                <a:latin typeface="Trebuchet MS" charset="0"/>
              </a:rPr>
              <a:t>devices</a:t>
            </a:r>
            <a:endParaRPr lang="it-IT" sz="2000" dirty="0">
              <a:latin typeface="Trebuchet MS" charset="0"/>
            </a:endParaRPr>
          </a:p>
          <a:p>
            <a:pPr lvl="1" eaLnBrk="1" hangingPunct="1">
              <a:defRPr/>
            </a:pPr>
            <a:r>
              <a:rPr lang="it-IT" sz="2000" dirty="0" err="1">
                <a:latin typeface="Trebuchet MS" charset="0"/>
              </a:rPr>
              <a:t>Manufacturers</a:t>
            </a:r>
            <a:r>
              <a:rPr lang="it-IT" sz="2000" dirty="0">
                <a:latin typeface="Trebuchet MS" charset="0"/>
              </a:rPr>
              <a:t> of </a:t>
            </a:r>
            <a:r>
              <a:rPr lang="it-IT" sz="2000" dirty="0" err="1">
                <a:latin typeface="Trebuchet MS" charset="0"/>
              </a:rPr>
              <a:t>subassemblies</a:t>
            </a:r>
            <a:r>
              <a:rPr lang="it-IT" sz="2000" dirty="0">
                <a:latin typeface="Trebuchet MS" charset="0"/>
              </a:rPr>
              <a:t> (no </a:t>
            </a:r>
            <a:r>
              <a:rPr lang="it-IT" sz="2000" dirty="0" err="1">
                <a:latin typeface="Trebuchet MS" charset="0"/>
              </a:rPr>
              <a:t>regulatory</a:t>
            </a:r>
            <a:r>
              <a:rPr lang="it-IT" sz="2000" dirty="0">
                <a:latin typeface="Trebuchet MS" charset="0"/>
              </a:rPr>
              <a:t> </a:t>
            </a:r>
            <a:r>
              <a:rPr lang="it-IT" sz="2000" dirty="0" err="1">
                <a:latin typeface="Trebuchet MS" charset="0"/>
              </a:rPr>
              <a:t>requirements</a:t>
            </a:r>
            <a:r>
              <a:rPr lang="it-IT" sz="2000" dirty="0">
                <a:latin typeface="Trebuchet MS" charset="0"/>
              </a:rPr>
              <a:t> </a:t>
            </a:r>
            <a:r>
              <a:rPr lang="it-IT" sz="2000" dirty="0" err="1">
                <a:latin typeface="Trebuchet MS" charset="0"/>
              </a:rPr>
              <a:t>as</a:t>
            </a:r>
            <a:r>
              <a:rPr lang="it-IT" sz="2000" dirty="0">
                <a:latin typeface="Trebuchet MS" charset="0"/>
              </a:rPr>
              <a:t> per MDD or IVD)</a:t>
            </a:r>
          </a:p>
          <a:p>
            <a:pPr lvl="1" eaLnBrk="1" hangingPunct="1">
              <a:defRPr/>
            </a:pPr>
            <a:r>
              <a:rPr lang="it-IT" sz="2000" dirty="0">
                <a:latin typeface="Trebuchet MS" charset="0"/>
              </a:rPr>
              <a:t>Suppliers of </a:t>
            </a:r>
            <a:r>
              <a:rPr lang="it-IT" sz="2000" dirty="0" err="1" smtClean="0">
                <a:latin typeface="Trebuchet MS" charset="0"/>
              </a:rPr>
              <a:t>services</a:t>
            </a:r>
            <a:endParaRPr lang="it-IT" dirty="0">
              <a:latin typeface="Trebuchet MS" charset="0"/>
            </a:endParaRPr>
          </a:p>
          <a:p>
            <a:pPr eaLnBrk="1" hangingPunct="1">
              <a:defRPr/>
            </a:pPr>
            <a:endParaRPr lang="it-IT" sz="2400" dirty="0" smtClean="0">
              <a:latin typeface="Trebuchet MS" charset="0"/>
              <a:cs typeface="+mn-cs"/>
            </a:endParaRPr>
          </a:p>
          <a:p>
            <a:pPr lvl="1" eaLnBrk="1" hangingPunct="1">
              <a:defRPr/>
            </a:pPr>
            <a:endParaRPr lang="it-IT" sz="2000" dirty="0" smtClean="0">
              <a:latin typeface="Trebuchet MS" charset="0"/>
              <a:cs typeface="+mn-cs"/>
            </a:endParaRPr>
          </a:p>
          <a:p>
            <a:pPr lvl="1" eaLnBrk="1" hangingPunct="1">
              <a:defRPr/>
            </a:pPr>
            <a:endParaRPr lang="it-IT" sz="2400" dirty="0">
              <a:latin typeface="Trebuchet MS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864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/>
          <p:cNvSpPr>
            <a:spLocks noGrp="1"/>
          </p:cNvSpPr>
          <p:nvPr>
            <p:ph type="title"/>
          </p:nvPr>
        </p:nvSpPr>
        <p:spPr bwMode="auto">
          <a:xfrm>
            <a:off x="533401" y="904272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>
                <a:latin typeface="Calibri" charset="0"/>
              </a:rPr>
              <a:t>Receivers </a:t>
            </a: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800" dirty="0">
                <a:latin typeface="Calibri" charset="0"/>
              </a:rPr>
              <a:t>organization involved in stages of the life-cycle of a medical device</a:t>
            </a:r>
          </a:p>
          <a:p>
            <a:pPr lvl="1">
              <a:defRPr/>
            </a:pPr>
            <a:r>
              <a:rPr lang="en-US" sz="2400" dirty="0">
                <a:latin typeface="Calibri" charset="0"/>
              </a:rPr>
              <a:t> including the design and development, production, storage and distribution, installation or servicing of medical devices, and the design, development, and provision of associated activities </a:t>
            </a:r>
            <a:endParaRPr lang="en-US" sz="2400" dirty="0" smtClean="0">
              <a:latin typeface="Calibri" charset="0"/>
            </a:endParaRPr>
          </a:p>
          <a:p>
            <a:pPr>
              <a:defRPr/>
            </a:pPr>
            <a:r>
              <a:rPr lang="en-US" dirty="0" smtClean="0">
                <a:latin typeface="Calibri" charset="0"/>
              </a:rPr>
              <a:t>suppliers </a:t>
            </a:r>
            <a:r>
              <a:rPr lang="en-US" dirty="0">
                <a:latin typeface="Calibri" charset="0"/>
              </a:rPr>
              <a:t>or other external parties providing goods and services </a:t>
            </a:r>
            <a:endParaRPr lang="en-US" dirty="0" smtClean="0">
              <a:latin typeface="Calibri" charset="0"/>
            </a:endParaRPr>
          </a:p>
          <a:p>
            <a:pPr lvl="1">
              <a:defRPr/>
            </a:pPr>
            <a:r>
              <a:rPr lang="en-US" sz="2000" dirty="0" smtClean="0">
                <a:latin typeface="Calibri" charset="0"/>
              </a:rPr>
              <a:t>sterilization </a:t>
            </a:r>
            <a:r>
              <a:rPr lang="en-US" sz="2000" dirty="0">
                <a:latin typeface="Calibri" charset="0"/>
              </a:rPr>
              <a:t>services, calibration services, distribution services</a:t>
            </a:r>
            <a:r>
              <a:rPr lang="en-US" sz="2000" dirty="0" smtClean="0">
                <a:latin typeface="Calibri" charset="0"/>
              </a:rPr>
              <a:t>)</a:t>
            </a: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788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 bwMode="auto">
          <a:xfrm>
            <a:off x="452433" y="885464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>
                <a:latin typeface="Calibri" charset="0"/>
              </a:rPr>
              <a:t>Mandatory</a:t>
            </a:r>
            <a:r>
              <a:rPr lang="en-US" dirty="0">
                <a:latin typeface="Calibri" charset="0"/>
              </a:rPr>
              <a:t>?</a:t>
            </a:r>
          </a:p>
        </p:txBody>
      </p:sp>
      <p:sp>
        <p:nvSpPr>
          <p:cNvPr id="12290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>
              <a:buFont typeface="Arial" charset="0"/>
              <a:buChar char="•"/>
            </a:pPr>
            <a:r>
              <a:rPr lang="en-US" sz="3200" dirty="0">
                <a:latin typeface="Calibri" charset="0"/>
                <a:cs typeface="ＭＳ Ｐゴシック" charset="0"/>
              </a:rPr>
              <a:t>V</a:t>
            </a:r>
            <a:r>
              <a:rPr lang="en-US" sz="3200" dirty="0" smtClean="0">
                <a:latin typeface="Calibri" charset="0"/>
                <a:cs typeface="ＭＳ Ｐゴシック" charset="0"/>
              </a:rPr>
              <a:t>oluntarily </a:t>
            </a:r>
            <a:r>
              <a:rPr lang="en-US" sz="3200" dirty="0">
                <a:latin typeface="Calibri" charset="0"/>
                <a:cs typeface="ＭＳ Ｐゴシック" charset="0"/>
              </a:rPr>
              <a:t>choose to conform to the requirements of this standard</a:t>
            </a:r>
          </a:p>
          <a:p>
            <a:pPr marL="742950" lvl="2" indent="-342900">
              <a:buFont typeface="Arial" charset="0"/>
              <a:buChar char="•"/>
            </a:pPr>
            <a:r>
              <a:rPr lang="en-US" dirty="0">
                <a:latin typeface="Calibri" charset="0"/>
                <a:cs typeface="ＭＳ Ｐゴシック" charset="0"/>
              </a:rPr>
              <a:t>OR may be required by contract to conform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sz="3200" dirty="0" smtClean="0">
                <a:latin typeface="Calibri" charset="0"/>
                <a:cs typeface="ＭＳ Ｐゴシック" charset="0"/>
              </a:rPr>
              <a:t>As all HARMONISED standards, allows claiming presumption of compliance to Essential Requirements of Medical Device Directive/ IVD Directive</a:t>
            </a:r>
          </a:p>
        </p:txBody>
      </p:sp>
    </p:spTree>
    <p:extLst>
      <p:ext uri="{BB962C8B-B14F-4D97-AF65-F5344CB8AC3E}">
        <p14:creationId xmlns:p14="http://schemas.microsoft.com/office/powerpoint/2010/main" val="148660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 bwMode="auto">
          <a:xfrm>
            <a:off x="533400" y="556863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>
                <a:latin typeface="Calibri" charset="0"/>
              </a:rPr>
              <a:t>Role of the company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 bwMode="auto">
          <a:xfrm>
            <a:off x="533401" y="1956110"/>
            <a:ext cx="7180766" cy="35993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dirty="0">
                <a:latin typeface="Calibri" charset="0"/>
              </a:rPr>
              <a:t>The organization shall:</a:t>
            </a:r>
          </a:p>
          <a:p>
            <a:pPr lvl="1"/>
            <a:r>
              <a:rPr lang="en-US" sz="2800" dirty="0">
                <a:latin typeface="Calibri" charset="0"/>
              </a:rPr>
              <a:t>identify its role(s) under appropriate regulatory requirements, </a:t>
            </a:r>
          </a:p>
          <a:p>
            <a:pPr lvl="1"/>
            <a:r>
              <a:rPr lang="en-US" sz="2800" dirty="0">
                <a:latin typeface="Calibri" charset="0"/>
              </a:rPr>
              <a:t> identify the regulatory requirements that are appropriate for its activities under these roles, and </a:t>
            </a:r>
          </a:p>
          <a:p>
            <a:pPr lvl="1"/>
            <a:r>
              <a:rPr lang="en-US" sz="2800" dirty="0">
                <a:latin typeface="Calibri" charset="0"/>
              </a:rPr>
              <a:t> incorporate these appropriate regulatory requirements within its quality management system. </a:t>
            </a:r>
          </a:p>
          <a:p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9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 bwMode="auto">
          <a:xfrm>
            <a:off x="533401" y="871288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>
                <a:latin typeface="Calibri" charset="0"/>
              </a:rPr>
              <a:t>Relationship to other standards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>
                <a:latin typeface="Calibri" charset="0"/>
              </a:rPr>
              <a:t>Can be used as an part of an integrated system</a:t>
            </a:r>
          </a:p>
          <a:p>
            <a:pPr lvl="1"/>
            <a:r>
              <a:rPr lang="en-US" sz="2800" dirty="0">
                <a:latin typeface="Calibri" charset="0"/>
              </a:rPr>
              <a:t>Business 9001 series</a:t>
            </a:r>
          </a:p>
          <a:p>
            <a:pPr lvl="1"/>
            <a:r>
              <a:rPr lang="en-US" sz="2800" dirty="0">
                <a:latin typeface="Calibri" charset="0"/>
              </a:rPr>
              <a:t>Environment ISO 14000 series</a:t>
            </a:r>
          </a:p>
          <a:p>
            <a:pPr lvl="1"/>
            <a:r>
              <a:rPr lang="en-US" sz="2800" dirty="0">
                <a:latin typeface="Calibri" charset="0"/>
              </a:rPr>
              <a:t>Health and safety </a:t>
            </a:r>
          </a:p>
          <a:p>
            <a:pPr lvl="1"/>
            <a:r>
              <a:rPr lang="en-US" sz="2800" dirty="0">
                <a:latin typeface="Calibri" charset="0"/>
              </a:rPr>
              <a:t>Ethics </a:t>
            </a:r>
          </a:p>
        </p:txBody>
      </p:sp>
    </p:spTree>
    <p:extLst>
      <p:ext uri="{BB962C8B-B14F-4D97-AF65-F5344CB8AC3E}">
        <p14:creationId xmlns:p14="http://schemas.microsoft.com/office/powerpoint/2010/main" val="306504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 bwMode="auto">
          <a:xfrm>
            <a:off x="533401" y="891688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>
                <a:latin typeface="Calibri" charset="0"/>
              </a:rPr>
              <a:t>Relationship to ISO 9001:2015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200" dirty="0">
                <a:latin typeface="Calibri" charset="0"/>
              </a:rPr>
              <a:t>Common approach:</a:t>
            </a:r>
          </a:p>
          <a:p>
            <a:pPr lvl="1"/>
            <a:r>
              <a:rPr lang="en-US" sz="2800" dirty="0">
                <a:latin typeface="Calibri" charset="0"/>
              </a:rPr>
              <a:t>process approach</a:t>
            </a:r>
          </a:p>
          <a:p>
            <a:pPr lvl="1"/>
            <a:r>
              <a:rPr lang="en-US" sz="2800" dirty="0">
                <a:latin typeface="Calibri" charset="0"/>
              </a:rPr>
              <a:t>risk-based thinking </a:t>
            </a:r>
          </a:p>
          <a:p>
            <a:r>
              <a:rPr lang="en-US" sz="3200" dirty="0">
                <a:latin typeface="Calibri" charset="0"/>
              </a:rPr>
              <a:t>Different structure</a:t>
            </a:r>
          </a:p>
          <a:p>
            <a:pPr lvl="1"/>
            <a:r>
              <a:rPr lang="en-US" sz="2800" dirty="0">
                <a:latin typeface="Calibri" charset="0"/>
              </a:rPr>
              <a:t>ISO 13485:</a:t>
            </a:r>
            <a:r>
              <a:rPr lang="en-US" sz="2800" dirty="0" smtClean="0">
                <a:latin typeface="Calibri" charset="0"/>
              </a:rPr>
              <a:t>2016 </a:t>
            </a:r>
            <a:r>
              <a:rPr lang="en-US" sz="2800" dirty="0">
                <a:latin typeface="Calibri" charset="0"/>
              </a:rPr>
              <a:t>still reflects the structure from ISO 9001:2008 </a:t>
            </a:r>
          </a:p>
          <a:p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840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271068"/>
              </p:ext>
            </p:extLst>
          </p:nvPr>
        </p:nvGraphicFramePr>
        <p:xfrm>
          <a:off x="457489" y="409144"/>
          <a:ext cx="8229024" cy="5883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512"/>
                <a:gridCol w="4114512"/>
              </a:tblGrid>
              <a:tr h="47566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ISO 9001:2015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ISO 13485:2016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86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smtClean="0"/>
                        <a:t>Understanding the context of the organization, its quality management system and processes </a:t>
                      </a:r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 management system 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Leadership, policy and responsibilities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b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dirty="0" smtClean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Processes for planning and consideration of risks and opportunities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 management 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 Processes for support, including resources, people and information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 realization</a:t>
                      </a:r>
                      <a:b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dirty="0" smtClean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0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Operational processes related to customers and products and services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56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Processes for performance evaluation</a:t>
                      </a:r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Measurement, analysis and improvement 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Processes for improvement</a:t>
                      </a:r>
                    </a:p>
                  </a:txBody>
                  <a:tcPr marL="83127" marR="83127" marT="46767" marB="4676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045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 bwMode="auto">
          <a:xfrm>
            <a:off x="545638" y="851441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>
                <a:latin typeface="Calibri" charset="0"/>
              </a:rPr>
              <a:t>Risk based approach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 bwMode="auto">
          <a:xfrm>
            <a:off x="556273" y="1735176"/>
            <a:ext cx="6887389" cy="35993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dirty="0">
                <a:latin typeface="Calibri" charset="0"/>
              </a:rPr>
              <a:t>“One size fits all” or “worst case” approach is not feasible</a:t>
            </a:r>
          </a:p>
          <a:p>
            <a:pPr lvl="1"/>
            <a:r>
              <a:rPr lang="en-US" sz="2400" dirty="0">
                <a:latin typeface="Calibri" charset="0"/>
              </a:rPr>
              <a:t>Technically</a:t>
            </a:r>
          </a:p>
          <a:p>
            <a:pPr lvl="1"/>
            <a:r>
              <a:rPr lang="en-US" sz="2400" dirty="0">
                <a:latin typeface="Calibri" charset="0"/>
              </a:rPr>
              <a:t>economically</a:t>
            </a:r>
          </a:p>
          <a:p>
            <a:r>
              <a:rPr lang="en-US" sz="2800" dirty="0">
                <a:latin typeface="Calibri" charset="0"/>
              </a:rPr>
              <a:t>“Sizing” the system on the company</a:t>
            </a:r>
          </a:p>
          <a:p>
            <a:pPr lvl="1"/>
            <a:r>
              <a:rPr lang="en-US" sz="2400" dirty="0">
                <a:latin typeface="Calibri" charset="0"/>
              </a:rPr>
              <a:t>objectives, </a:t>
            </a:r>
          </a:p>
          <a:p>
            <a:pPr lvl="1"/>
            <a:r>
              <a:rPr lang="en-US" sz="2400" dirty="0">
                <a:latin typeface="Calibri" charset="0"/>
              </a:rPr>
              <a:t>products / services</a:t>
            </a:r>
          </a:p>
          <a:p>
            <a:pPr lvl="1"/>
            <a:r>
              <a:rPr lang="en-US" sz="2400" dirty="0">
                <a:latin typeface="Calibri" charset="0"/>
              </a:rPr>
              <a:t>Processes </a:t>
            </a:r>
          </a:p>
          <a:p>
            <a:pPr lvl="1"/>
            <a:r>
              <a:rPr lang="en-US" sz="2400" dirty="0">
                <a:latin typeface="Calibri" charset="0"/>
              </a:rPr>
              <a:t>size and organizational structure</a:t>
            </a:r>
          </a:p>
          <a:p>
            <a:pPr lvl="1"/>
            <a:r>
              <a:rPr lang="en-US" sz="2400" dirty="0">
                <a:latin typeface="Calibri" charset="0"/>
              </a:rPr>
              <a:t> appropriate regulatory requirements </a:t>
            </a:r>
          </a:p>
          <a:p>
            <a:endParaRPr lang="en-US" sz="24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 bwMode="auto">
          <a:xfrm>
            <a:off x="533401" y="885464"/>
            <a:ext cx="6896534" cy="1080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600" dirty="0" smtClean="0">
                <a:latin typeface="Calibri" charset="0"/>
              </a:rPr>
              <a:t>Limitations to applicability</a:t>
            </a:r>
            <a:endParaRPr lang="en-US" sz="3600" dirty="0">
              <a:latin typeface="Calibri" charset="0"/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2800" dirty="0">
                <a:latin typeface="Trebuchet MS" charset="0"/>
              </a:rPr>
              <a:t>Some </a:t>
            </a:r>
            <a:r>
              <a:rPr lang="it-IT" sz="2800" dirty="0" err="1">
                <a:latin typeface="Trebuchet MS" charset="0"/>
              </a:rPr>
              <a:t>product</a:t>
            </a:r>
            <a:r>
              <a:rPr lang="it-IT" sz="2800" dirty="0">
                <a:latin typeface="Trebuchet MS" charset="0"/>
              </a:rPr>
              <a:t> </a:t>
            </a:r>
            <a:r>
              <a:rPr lang="it-IT" sz="2800" dirty="0" err="1">
                <a:latin typeface="Trebuchet MS" charset="0"/>
              </a:rPr>
              <a:t>limitations</a:t>
            </a:r>
            <a:r>
              <a:rPr lang="it-IT" sz="2800" dirty="0">
                <a:latin typeface="Trebuchet MS" charset="0"/>
              </a:rPr>
              <a:t> (</a:t>
            </a:r>
            <a:r>
              <a:rPr lang="it-IT" sz="2800" dirty="0" err="1">
                <a:latin typeface="Trebuchet MS" charset="0"/>
              </a:rPr>
              <a:t>clause</a:t>
            </a:r>
            <a:r>
              <a:rPr lang="it-IT" sz="2800" dirty="0">
                <a:latin typeface="Trebuchet MS" charset="0"/>
              </a:rPr>
              <a:t> 6, 7 or 8)</a:t>
            </a:r>
          </a:p>
          <a:p>
            <a:pPr lvl="1" eaLnBrk="1" hangingPunct="1"/>
            <a:r>
              <a:rPr lang="it-IT" sz="2400" dirty="0" err="1">
                <a:latin typeface="Trebuchet MS" charset="0"/>
              </a:rPr>
              <a:t>Not</a:t>
            </a:r>
            <a:r>
              <a:rPr lang="it-IT" sz="2400" dirty="0">
                <a:latin typeface="Trebuchet MS" charset="0"/>
              </a:rPr>
              <a:t> sterile (</a:t>
            </a:r>
            <a:r>
              <a:rPr lang="it-IT" sz="2400" dirty="0" err="1">
                <a:latin typeface="Trebuchet MS" charset="0"/>
              </a:rPr>
              <a:t>waive</a:t>
            </a:r>
            <a:r>
              <a:rPr lang="it-IT" sz="2400" dirty="0">
                <a:latin typeface="Trebuchet MS" charset="0"/>
              </a:rPr>
              <a:t> 6.4.2 and 7.5.1.3)</a:t>
            </a:r>
          </a:p>
          <a:p>
            <a:pPr lvl="1" eaLnBrk="1" hangingPunct="1"/>
            <a:r>
              <a:rPr lang="it-IT" sz="2400" dirty="0" err="1">
                <a:latin typeface="Trebuchet MS" charset="0"/>
              </a:rPr>
              <a:t>Not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err="1">
                <a:latin typeface="Trebuchet MS" charset="0"/>
              </a:rPr>
              <a:t>cleaned</a:t>
            </a:r>
            <a:r>
              <a:rPr lang="it-IT" sz="2400" dirty="0">
                <a:latin typeface="Trebuchet MS" charset="0"/>
              </a:rPr>
              <a:t> (</a:t>
            </a:r>
            <a:r>
              <a:rPr lang="it-IT" sz="2400" dirty="0" err="1">
                <a:latin typeface="Trebuchet MS" charset="0"/>
              </a:rPr>
              <a:t>waive</a:t>
            </a:r>
            <a:r>
              <a:rPr lang="it-IT" sz="2400" dirty="0">
                <a:latin typeface="Trebuchet MS" charset="0"/>
              </a:rPr>
              <a:t> 7.5.1.2.1)</a:t>
            </a:r>
          </a:p>
          <a:p>
            <a:pPr lvl="1" eaLnBrk="1" hangingPunct="1"/>
            <a:r>
              <a:rPr lang="it-IT" sz="2400" dirty="0" err="1">
                <a:latin typeface="Trebuchet MS" charset="0"/>
              </a:rPr>
              <a:t>Not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err="1">
                <a:latin typeface="Trebuchet MS" charset="0"/>
              </a:rPr>
              <a:t>installed</a:t>
            </a:r>
            <a:r>
              <a:rPr lang="it-IT" sz="2400" dirty="0">
                <a:latin typeface="Trebuchet MS" charset="0"/>
              </a:rPr>
              <a:t> (</a:t>
            </a:r>
            <a:r>
              <a:rPr lang="it-IT" sz="2400" dirty="0" err="1">
                <a:latin typeface="Trebuchet MS" charset="0"/>
              </a:rPr>
              <a:t>waive</a:t>
            </a:r>
            <a:r>
              <a:rPr lang="it-IT" sz="2400" dirty="0">
                <a:latin typeface="Trebuchet MS" charset="0"/>
              </a:rPr>
              <a:t> 7.5.1.2.2)</a:t>
            </a:r>
          </a:p>
          <a:p>
            <a:pPr lvl="1" eaLnBrk="1" hangingPunct="1"/>
            <a:r>
              <a:rPr lang="it-IT" sz="2400" dirty="0" err="1">
                <a:latin typeface="Trebuchet MS" charset="0"/>
              </a:rPr>
              <a:t>Not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err="1">
                <a:latin typeface="Trebuchet MS" charset="0"/>
              </a:rPr>
              <a:t>serviced</a:t>
            </a:r>
            <a:r>
              <a:rPr lang="it-IT" sz="2400" dirty="0">
                <a:latin typeface="Trebuchet MS" charset="0"/>
              </a:rPr>
              <a:t> (</a:t>
            </a:r>
            <a:r>
              <a:rPr lang="it-IT" sz="2400" dirty="0" err="1">
                <a:latin typeface="Trebuchet MS" charset="0"/>
              </a:rPr>
              <a:t>waive</a:t>
            </a:r>
            <a:r>
              <a:rPr lang="it-IT" sz="2400" dirty="0">
                <a:latin typeface="Trebuchet MS" charset="0"/>
              </a:rPr>
              <a:t> 7.5.1.2.3)</a:t>
            </a:r>
          </a:p>
          <a:p>
            <a:pPr lvl="1" eaLnBrk="1" hangingPunct="1"/>
            <a:r>
              <a:rPr lang="it-IT" sz="2400" dirty="0" err="1">
                <a:latin typeface="Trebuchet MS" charset="0"/>
              </a:rPr>
              <a:t>Not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err="1">
                <a:latin typeface="Trebuchet MS" charset="0"/>
              </a:rPr>
              <a:t>active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err="1">
                <a:latin typeface="Trebuchet MS" charset="0"/>
              </a:rPr>
              <a:t>implantable</a:t>
            </a:r>
            <a:r>
              <a:rPr lang="it-IT" sz="2400" dirty="0">
                <a:latin typeface="Trebuchet MS" charset="0"/>
              </a:rPr>
              <a:t> (</a:t>
            </a:r>
            <a:r>
              <a:rPr lang="it-IT" sz="2400" dirty="0" err="1">
                <a:latin typeface="Trebuchet MS" charset="0"/>
              </a:rPr>
              <a:t>waive</a:t>
            </a:r>
            <a:r>
              <a:rPr lang="it-IT" sz="2400" dirty="0">
                <a:latin typeface="Trebuchet MS" charset="0"/>
              </a:rPr>
              <a:t> </a:t>
            </a:r>
            <a:r>
              <a:rPr lang="it-IT" sz="2400" dirty="0" smtClean="0">
                <a:latin typeface="Trebuchet MS" charset="0"/>
              </a:rPr>
              <a:t>8.2.4.2)</a:t>
            </a:r>
          </a:p>
          <a:p>
            <a:r>
              <a:rPr lang="it-IT" sz="2800" dirty="0" err="1" smtClean="0">
                <a:latin typeface="Trebuchet MS" charset="0"/>
              </a:rPr>
              <a:t>Exclusion</a:t>
            </a:r>
            <a:r>
              <a:rPr lang="it-IT" sz="2800" dirty="0" smtClean="0">
                <a:latin typeface="Trebuchet MS" charset="0"/>
              </a:rPr>
              <a:t> of design </a:t>
            </a:r>
            <a:r>
              <a:rPr lang="it-IT" sz="2800" dirty="0" err="1" smtClean="0">
                <a:latin typeface="Trebuchet MS" charset="0"/>
              </a:rPr>
              <a:t>activities</a:t>
            </a:r>
            <a:endParaRPr lang="it-IT" sz="2800" dirty="0" smtClean="0">
              <a:latin typeface="Trebuchet MS" charset="0"/>
            </a:endParaRPr>
          </a:p>
          <a:p>
            <a:pPr lvl="1" eaLnBrk="1" hangingPunct="1"/>
            <a:endParaRPr lang="it-IT" dirty="0" smtClean="0">
              <a:solidFill>
                <a:srgbClr val="5F5F5F"/>
              </a:solidFill>
              <a:latin typeface="Trebuchet MS" charset="0"/>
            </a:endParaRPr>
          </a:p>
          <a:p>
            <a:pPr lvl="1"/>
            <a:endParaRPr lang="it-IT" dirty="0" smtClean="0">
              <a:solidFill>
                <a:srgbClr val="5F5F5F"/>
              </a:solidFill>
              <a:latin typeface="Trebuchet MS" charset="0"/>
            </a:endParaRPr>
          </a:p>
          <a:p>
            <a:pPr lvl="1" eaLnBrk="1" hangingPunct="1"/>
            <a:endParaRPr lang="it-IT" dirty="0">
              <a:solidFill>
                <a:srgbClr val="5F5F5F"/>
              </a:solidFill>
              <a:latin typeface="Trebuchet MS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53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Quality management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QMS defined and maintained</a:t>
            </a:r>
          </a:p>
          <a:p>
            <a:pPr lvl="1"/>
            <a:r>
              <a:rPr lang="en-US" dirty="0" smtClean="0"/>
              <a:t>According to ISO standard</a:t>
            </a:r>
          </a:p>
          <a:p>
            <a:pPr lvl="1"/>
            <a:r>
              <a:rPr lang="en-US" dirty="0" smtClean="0"/>
              <a:t>According to regulatory requirements</a:t>
            </a:r>
          </a:p>
          <a:p>
            <a:r>
              <a:rPr lang="en-US" dirty="0" smtClean="0"/>
              <a:t>Documentation of role of organization</a:t>
            </a:r>
          </a:p>
          <a:p>
            <a:pPr lvl="1"/>
            <a:r>
              <a:rPr lang="en-US" dirty="0" smtClean="0"/>
              <a:t>manufacturer</a:t>
            </a:r>
            <a:r>
              <a:rPr lang="en-US" dirty="0"/>
              <a:t>, authorized representative, </a:t>
            </a:r>
            <a:r>
              <a:rPr lang="en-US" dirty="0" smtClean="0"/>
              <a:t>importer or </a:t>
            </a:r>
            <a:r>
              <a:rPr lang="en-US" dirty="0"/>
              <a:t>distributor.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0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planning</a:t>
            </a:r>
            <a:br>
              <a:rPr lang="en-US" dirty="0" smtClean="0"/>
            </a:br>
            <a:r>
              <a:rPr lang="en-US" sz="3200" dirty="0" smtClean="0"/>
              <a:t>clause 4.1.2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Determine processes</a:t>
            </a:r>
          </a:p>
          <a:p>
            <a:r>
              <a:rPr lang="en-US" sz="4400" dirty="0" smtClean="0"/>
              <a:t>Control them via a risk based approach</a:t>
            </a:r>
          </a:p>
          <a:p>
            <a:r>
              <a:rPr lang="en-US" sz="4400" dirty="0" smtClean="0"/>
              <a:t>Determine process flow/interactions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9311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functioning</a:t>
            </a:r>
            <a:br>
              <a:rPr lang="en-US" dirty="0" smtClean="0"/>
            </a:br>
            <a:r>
              <a:rPr lang="en-US" sz="3200" dirty="0" smtClean="0"/>
              <a:t>clause 4.1.3 and 5.4.2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Criteria and methods to ensure process effectiveness</a:t>
            </a:r>
          </a:p>
          <a:p>
            <a:r>
              <a:rPr lang="en-US" dirty="0" smtClean="0"/>
              <a:t>Resources</a:t>
            </a:r>
          </a:p>
          <a:p>
            <a:r>
              <a:rPr lang="en-US" dirty="0" smtClean="0"/>
              <a:t>Achieve planned results (including quality objectives)</a:t>
            </a:r>
          </a:p>
          <a:p>
            <a:r>
              <a:rPr lang="en-US" dirty="0" smtClean="0"/>
              <a:t>Monitor, measure</a:t>
            </a:r>
          </a:p>
          <a:p>
            <a:r>
              <a:rPr lang="en-US" dirty="0" smtClean="0"/>
              <a:t>Record (written)</a:t>
            </a:r>
          </a:p>
        </p:txBody>
      </p:sp>
    </p:spTree>
    <p:extLst>
      <p:ext uri="{BB962C8B-B14F-4D97-AF65-F5344CB8AC3E}">
        <p14:creationId xmlns:p14="http://schemas.microsoft.com/office/powerpoint/2010/main" val="4132413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change control</a:t>
            </a:r>
            <a:br>
              <a:rPr lang="en-US" dirty="0" smtClean="0"/>
            </a:br>
            <a:r>
              <a:rPr lang="en-US" sz="3200" dirty="0" smtClean="0"/>
              <a:t>clause 4.1.4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on QMS</a:t>
            </a:r>
          </a:p>
          <a:p>
            <a:r>
              <a:rPr lang="en-US" dirty="0" smtClean="0"/>
              <a:t>Impact on products</a:t>
            </a:r>
          </a:p>
          <a:p>
            <a:r>
              <a:rPr lang="en-US" dirty="0" smtClean="0"/>
              <a:t>Control:</a:t>
            </a:r>
          </a:p>
          <a:p>
            <a:pPr lvl="1"/>
            <a:r>
              <a:rPr lang="en-US" dirty="0" smtClean="0"/>
              <a:t>Non- </a:t>
            </a:r>
            <a:r>
              <a:rPr lang="en-US" dirty="0" err="1" smtClean="0"/>
              <a:t>distruption</a:t>
            </a:r>
            <a:r>
              <a:rPr lang="en-US" dirty="0" smtClean="0"/>
              <a:t> of QMS (see also clause 5.4.2)</a:t>
            </a:r>
          </a:p>
          <a:p>
            <a:pPr lvl="1"/>
            <a:r>
              <a:rPr lang="en-US" dirty="0" smtClean="0"/>
              <a:t>Compliance to regulatory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46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Control of outsourced processes</a:t>
            </a:r>
            <a:br>
              <a:rPr lang="en-US" dirty="0" smtClean="0"/>
            </a:br>
            <a:r>
              <a:rPr lang="en-US" sz="3200" dirty="0" smtClean="0"/>
              <a:t>Clause 4.1.5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The organization </a:t>
            </a:r>
            <a:r>
              <a:rPr lang="en-US" i="1" dirty="0"/>
              <a:t>shall </a:t>
            </a:r>
            <a:r>
              <a:rPr lang="en-US" i="1" dirty="0" smtClean="0"/>
              <a:t>retain responsibility </a:t>
            </a:r>
            <a:r>
              <a:rPr lang="en-US" i="1" dirty="0"/>
              <a:t>of conformity</a:t>
            </a:r>
            <a:endParaRPr lang="en-US" i="1" dirty="0" smtClean="0"/>
          </a:p>
          <a:p>
            <a:r>
              <a:rPr lang="en-US" dirty="0" smtClean="0"/>
              <a:t>Monitor and control</a:t>
            </a:r>
          </a:p>
          <a:p>
            <a:r>
              <a:rPr lang="en-US" dirty="0" smtClean="0"/>
              <a:t>Written quality agreements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72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 validation</a:t>
            </a:r>
            <a:br>
              <a:rPr lang="en-US" dirty="0" smtClean="0"/>
            </a:br>
            <a:r>
              <a:rPr lang="en-US" sz="3600" dirty="0" smtClean="0"/>
              <a:t>clause 4.1.6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 used in the QMS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dirty="0" smtClean="0"/>
          </a:p>
          <a:p>
            <a:pPr lvl="1"/>
            <a:r>
              <a:rPr lang="en-US" dirty="0" smtClean="0"/>
              <a:t>First use</a:t>
            </a:r>
          </a:p>
          <a:p>
            <a:pPr lvl="1"/>
            <a:r>
              <a:rPr lang="en-US" dirty="0" smtClean="0"/>
              <a:t>changes</a:t>
            </a:r>
          </a:p>
          <a:p>
            <a:r>
              <a:rPr lang="en-US" dirty="0" smtClean="0"/>
              <a:t>Risk </a:t>
            </a:r>
            <a:r>
              <a:rPr lang="en-US" dirty="0"/>
              <a:t>based approach to SW </a:t>
            </a:r>
            <a:r>
              <a:rPr lang="en-US" dirty="0" smtClean="0"/>
              <a:t>validation</a:t>
            </a:r>
          </a:p>
          <a:p>
            <a:r>
              <a:rPr lang="en-US" dirty="0" smtClean="0"/>
              <a:t>NOTE: written records required</a:t>
            </a:r>
          </a:p>
          <a:p>
            <a:r>
              <a:rPr lang="en-US" dirty="0" smtClean="0"/>
              <a:t>NOTE: CEI 62304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8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 Documentation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policy</a:t>
            </a:r>
          </a:p>
          <a:p>
            <a:r>
              <a:rPr lang="en-US" dirty="0" smtClean="0"/>
              <a:t>Quality objectives</a:t>
            </a:r>
          </a:p>
          <a:p>
            <a:r>
              <a:rPr lang="en-US" dirty="0" smtClean="0"/>
              <a:t>Quality manual</a:t>
            </a:r>
          </a:p>
          <a:p>
            <a:r>
              <a:rPr lang="en-US" dirty="0" smtClean="0"/>
              <a:t>Procedures and records</a:t>
            </a:r>
          </a:p>
          <a:p>
            <a:r>
              <a:rPr lang="en-US" dirty="0" smtClean="0"/>
              <a:t>Documents for planning, operation and control (work instructions)</a:t>
            </a:r>
          </a:p>
          <a:p>
            <a:r>
              <a:rPr lang="en-US" dirty="0" smtClean="0"/>
              <a:t>Others?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68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4.2.2 Quality </a:t>
            </a:r>
            <a:r>
              <a:rPr lang="en-US" dirty="0" smtClean="0"/>
              <a:t>manual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the scope of the </a:t>
            </a:r>
            <a:r>
              <a:rPr lang="en-US" dirty="0" smtClean="0"/>
              <a:t>QMS, </a:t>
            </a:r>
          </a:p>
          <a:p>
            <a:pPr lvl="1"/>
            <a:r>
              <a:rPr lang="en-US" dirty="0" smtClean="0"/>
              <a:t>justification </a:t>
            </a:r>
            <a:r>
              <a:rPr lang="en-US" dirty="0"/>
              <a:t>for any </a:t>
            </a:r>
            <a:r>
              <a:rPr lang="en-US" dirty="0" smtClean="0"/>
              <a:t>exclusion or </a:t>
            </a:r>
            <a:r>
              <a:rPr lang="en-US" dirty="0"/>
              <a:t>non-application;</a:t>
            </a:r>
          </a:p>
          <a:p>
            <a:r>
              <a:rPr lang="en-US" dirty="0"/>
              <a:t>b) the documented </a:t>
            </a:r>
            <a:r>
              <a:rPr lang="en-US" dirty="0" smtClean="0"/>
              <a:t>procedures;</a:t>
            </a:r>
          </a:p>
          <a:p>
            <a:pPr lvl="1"/>
            <a:r>
              <a:rPr lang="en-US" dirty="0"/>
              <a:t>outline the structure of the documentation</a:t>
            </a:r>
          </a:p>
          <a:p>
            <a:r>
              <a:rPr lang="en-US" dirty="0"/>
              <a:t>c) </a:t>
            </a:r>
            <a:r>
              <a:rPr lang="en-US" dirty="0" smtClean="0"/>
              <a:t>interaction </a:t>
            </a:r>
            <a:r>
              <a:rPr lang="en-US" dirty="0"/>
              <a:t>between the </a:t>
            </a:r>
            <a:r>
              <a:rPr lang="en-US" dirty="0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50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4.2.3 Medical device </a:t>
            </a:r>
            <a:r>
              <a:rPr lang="en-US" dirty="0" smtClean="0"/>
              <a:t>file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medical device type or medical device </a:t>
            </a:r>
            <a:r>
              <a:rPr lang="en-US" dirty="0" smtClean="0"/>
              <a:t>family</a:t>
            </a:r>
          </a:p>
          <a:p>
            <a:r>
              <a:rPr lang="en-US" dirty="0"/>
              <a:t>D</a:t>
            </a:r>
            <a:r>
              <a:rPr lang="en-US" dirty="0" smtClean="0"/>
              <a:t>ocuments </a:t>
            </a:r>
            <a:r>
              <a:rPr lang="en-US" dirty="0"/>
              <a:t>generated to demonstrate conformity </a:t>
            </a:r>
            <a:r>
              <a:rPr lang="en-US" dirty="0" smtClean="0"/>
              <a:t>with</a:t>
            </a:r>
          </a:p>
          <a:p>
            <a:pPr lvl="1"/>
            <a:r>
              <a:rPr lang="en-US" dirty="0" smtClean="0"/>
              <a:t> requirement </a:t>
            </a:r>
            <a:r>
              <a:rPr lang="en-US" dirty="0"/>
              <a:t>of </a:t>
            </a:r>
            <a:r>
              <a:rPr lang="en-US" dirty="0" smtClean="0"/>
              <a:t>ISO</a:t>
            </a:r>
          </a:p>
          <a:p>
            <a:pPr lvl="1"/>
            <a:r>
              <a:rPr lang="en-US" dirty="0" smtClean="0"/>
              <a:t>compliance </a:t>
            </a:r>
            <a:r>
              <a:rPr lang="en-US" dirty="0"/>
              <a:t>with applicable regulatory requirements</a:t>
            </a:r>
          </a:p>
        </p:txBody>
      </p:sp>
    </p:spTree>
    <p:extLst>
      <p:ext uri="{BB962C8B-B14F-4D97-AF65-F5344CB8AC3E}">
        <p14:creationId xmlns:p14="http://schemas.microsoft.com/office/powerpoint/2010/main" val="2035760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/>
              <a:t>a) general description of the medical device, intended use/purpose, and </a:t>
            </a:r>
            <a:r>
              <a:rPr lang="en-US" sz="2800" i="1" dirty="0" err="1"/>
              <a:t>labelling</a:t>
            </a:r>
            <a:r>
              <a:rPr lang="en-US" sz="2800" i="1" dirty="0"/>
              <a:t>, including </a:t>
            </a:r>
            <a:r>
              <a:rPr lang="en-US" sz="2800" i="1" dirty="0" smtClean="0"/>
              <a:t>any instructions </a:t>
            </a:r>
            <a:r>
              <a:rPr lang="en-US" sz="2800" i="1" dirty="0"/>
              <a:t>for use;</a:t>
            </a:r>
          </a:p>
          <a:p>
            <a:r>
              <a:rPr lang="en-US" sz="2800" i="1" dirty="0" smtClean="0"/>
              <a:t>b</a:t>
            </a:r>
            <a:r>
              <a:rPr lang="en-US" sz="2800" i="1" dirty="0"/>
              <a:t>) specifications for product;</a:t>
            </a:r>
          </a:p>
          <a:p>
            <a:r>
              <a:rPr lang="en-US" sz="2800" i="1" dirty="0"/>
              <a:t>c) specifications or procedures for manufacturing, packaging, storage, handling and distribution;</a:t>
            </a:r>
          </a:p>
          <a:p>
            <a:r>
              <a:rPr lang="en-US" sz="2800" i="1" dirty="0"/>
              <a:t>d) procedures for measuring and monitoring;</a:t>
            </a:r>
          </a:p>
          <a:p>
            <a:r>
              <a:rPr lang="en-US" sz="2800" i="1" dirty="0"/>
              <a:t>e) as appropriate, requirements for installation;</a:t>
            </a:r>
          </a:p>
          <a:p>
            <a:r>
              <a:rPr lang="en-US" sz="2800" i="1" dirty="0"/>
              <a:t>f) as appropriate, procedures for servicing.</a:t>
            </a:r>
          </a:p>
        </p:txBody>
      </p:sp>
    </p:spTree>
    <p:extLst>
      <p:ext uri="{BB962C8B-B14F-4D97-AF65-F5344CB8AC3E}">
        <p14:creationId xmlns:p14="http://schemas.microsoft.com/office/powerpoint/2010/main" val="163834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IVD regulation proposal</a:t>
            </a:r>
            <a:br>
              <a:rPr lang="en-US" sz="3600" dirty="0" smtClean="0"/>
            </a:br>
            <a:r>
              <a:rPr lang="en-US" sz="2800" dirty="0" smtClean="0"/>
              <a:t>ANNEX </a:t>
            </a:r>
            <a:r>
              <a:rPr lang="en-US" sz="2800" dirty="0"/>
              <a:t>II TECHNICAL DOCUMENTATION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DEVICE DESCRIPTION AND SPECIFICATION, INCLUDING VARIANTS AND ACCESSORIES </a:t>
            </a:r>
          </a:p>
          <a:p>
            <a:r>
              <a:rPr lang="en-US" dirty="0"/>
              <a:t>INFORMATION SUPPLIED BY THE MANUFACTURER </a:t>
            </a:r>
          </a:p>
          <a:p>
            <a:r>
              <a:rPr lang="en-US" dirty="0" smtClean="0"/>
              <a:t>DESIGN </a:t>
            </a:r>
            <a:r>
              <a:rPr lang="en-US" dirty="0"/>
              <a:t>AND MANUFACTURING </a:t>
            </a:r>
            <a:r>
              <a:rPr lang="en-US" dirty="0" smtClean="0"/>
              <a:t>INFORMATION</a:t>
            </a:r>
            <a:endParaRPr lang="en-US" dirty="0"/>
          </a:p>
          <a:p>
            <a:r>
              <a:rPr lang="en-US" dirty="0" smtClean="0"/>
              <a:t>GENERAL </a:t>
            </a:r>
            <a:r>
              <a:rPr lang="en-US" dirty="0"/>
              <a:t>SAFETY AND PERFORMANCE REQUIREMENTS </a:t>
            </a:r>
          </a:p>
          <a:p>
            <a:r>
              <a:rPr lang="en-US" dirty="0"/>
              <a:t>RISK/BENEFIT ANALYSIS AND RISK MANAGEMENT </a:t>
            </a:r>
          </a:p>
          <a:p>
            <a:r>
              <a:rPr lang="en-US" dirty="0"/>
              <a:t>PRODUCT VERIFICATION AND VALIDATION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7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Written SOP for document control</a:t>
            </a:r>
            <a:br>
              <a:rPr lang="en-US" dirty="0" smtClean="0"/>
            </a:br>
            <a:r>
              <a:rPr lang="en-US" sz="3200" dirty="0" smtClean="0"/>
              <a:t>4.2.4 </a:t>
            </a:r>
            <a:r>
              <a:rPr lang="en-US" sz="3200" dirty="0"/>
              <a:t>Control of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smtClean="0"/>
              <a:t>a) review </a:t>
            </a:r>
            <a:r>
              <a:rPr lang="en-US" sz="2800" i="1" dirty="0"/>
              <a:t>and approve documents for adequacy prior to issue;</a:t>
            </a:r>
          </a:p>
          <a:p>
            <a:r>
              <a:rPr lang="en-US" sz="2800" i="1" dirty="0"/>
              <a:t>b) review, update as necessary and re-approve documents</a:t>
            </a:r>
            <a:r>
              <a:rPr lang="en-US" sz="2800" i="1" dirty="0" smtClean="0"/>
              <a:t>;</a:t>
            </a:r>
          </a:p>
          <a:p>
            <a:pPr lvl="1"/>
            <a:r>
              <a:rPr lang="en-US" sz="2000" dirty="0"/>
              <a:t>Review by the same authority as </a:t>
            </a:r>
            <a:r>
              <a:rPr lang="en-US" sz="2000" dirty="0" smtClean="0"/>
              <a:t>issue</a:t>
            </a:r>
            <a:endParaRPr lang="en-US" sz="2000" i="1" dirty="0"/>
          </a:p>
          <a:p>
            <a:r>
              <a:rPr lang="en-US" sz="2800" i="1" dirty="0"/>
              <a:t>c) ensure that the current revision status of and changes to documents are identified;</a:t>
            </a:r>
          </a:p>
          <a:p>
            <a:r>
              <a:rPr lang="en-US" sz="2800" i="1" dirty="0"/>
              <a:t>d) ensure that relevant versions of applicable documents are available at points of use;</a:t>
            </a:r>
          </a:p>
          <a:p>
            <a:r>
              <a:rPr lang="en-US" sz="2800" i="1" dirty="0"/>
              <a:t>e) ensure that documents remain legible and readily identifiable;</a:t>
            </a:r>
          </a:p>
          <a:p>
            <a:endParaRPr lang="en-US" sz="2200" i="1" dirty="0" smtClean="0"/>
          </a:p>
        </p:txBody>
      </p:sp>
    </p:spTree>
    <p:extLst>
      <p:ext uri="{BB962C8B-B14F-4D97-AF65-F5344CB8AC3E}">
        <p14:creationId xmlns:p14="http://schemas.microsoft.com/office/powerpoint/2010/main" val="279636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SOP for document control</a:t>
            </a:r>
            <a:br>
              <a:rPr lang="en-US" dirty="0"/>
            </a:br>
            <a:r>
              <a:rPr lang="en-US" sz="3200" dirty="0"/>
              <a:t>4.2.4 Control of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/>
              <a:t>f) ensure that documents of external origin, determined by the organization to be necessary for the planning and operation of the quality management system, are identified and their distribution controlled</a:t>
            </a:r>
            <a:r>
              <a:rPr lang="en-US" sz="2800" i="1" dirty="0" smtClean="0"/>
              <a:t>;</a:t>
            </a:r>
          </a:p>
          <a:p>
            <a:r>
              <a:rPr lang="en-US" sz="2800" i="1" dirty="0" smtClean="0"/>
              <a:t>g</a:t>
            </a:r>
            <a:r>
              <a:rPr lang="en-US" sz="2800" i="1" dirty="0"/>
              <a:t>) prevent deterioration or loss of documents;</a:t>
            </a:r>
          </a:p>
          <a:p>
            <a:r>
              <a:rPr lang="en-US" sz="2800" i="1" dirty="0"/>
              <a:t>h) prevent the unintended use of obsolete documents and apply suitable identification to them</a:t>
            </a:r>
          </a:p>
          <a:p>
            <a:r>
              <a:rPr lang="en-US" sz="2800" dirty="0"/>
              <a:t>controls needed for the identification, storage, security and integrity, retrieval, retention time and disposition of records</a:t>
            </a:r>
            <a:endParaRPr lang="en-US" sz="5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833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4.2.5 Control of </a:t>
            </a:r>
            <a:r>
              <a:rPr lang="en-US" dirty="0" smtClean="0"/>
              <a:t>records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evidence of </a:t>
            </a:r>
            <a:endParaRPr lang="en-US" dirty="0" smtClean="0"/>
          </a:p>
          <a:p>
            <a:pPr lvl="1"/>
            <a:r>
              <a:rPr lang="en-US" dirty="0" smtClean="0"/>
              <a:t>conformity </a:t>
            </a:r>
            <a:r>
              <a:rPr lang="en-US" dirty="0"/>
              <a:t>to requirements </a:t>
            </a:r>
            <a:endParaRPr lang="en-US" dirty="0" smtClean="0"/>
          </a:p>
          <a:p>
            <a:pPr lvl="1"/>
            <a:r>
              <a:rPr lang="en-US" dirty="0" smtClean="0"/>
              <a:t>the effective operation </a:t>
            </a:r>
            <a:r>
              <a:rPr lang="en-US" dirty="0"/>
              <a:t>of </a:t>
            </a:r>
            <a:r>
              <a:rPr lang="en-US" dirty="0" smtClean="0"/>
              <a:t>the QMS</a:t>
            </a:r>
          </a:p>
          <a:p>
            <a:r>
              <a:rPr lang="en-US" dirty="0"/>
              <a:t>shall remain legible, readily identifiable and retrievable. </a:t>
            </a:r>
            <a:endParaRPr lang="en-US" dirty="0" smtClean="0"/>
          </a:p>
          <a:p>
            <a:r>
              <a:rPr lang="en-US" dirty="0" smtClean="0"/>
              <a:t>Changes </a:t>
            </a:r>
            <a:r>
              <a:rPr lang="en-US" dirty="0"/>
              <a:t>to a record shall </a:t>
            </a:r>
            <a:r>
              <a:rPr lang="en-US" dirty="0" smtClean="0"/>
              <a:t>remain identifiable</a:t>
            </a:r>
          </a:p>
          <a:p>
            <a:pPr lvl="1"/>
            <a:r>
              <a:rPr lang="en-US" dirty="0" smtClean="0"/>
              <a:t>NOTE: Good documentation practices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45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Filing of documents and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Filing </a:t>
            </a:r>
            <a:r>
              <a:rPr lang="en-US" dirty="0"/>
              <a:t>for a predefined period</a:t>
            </a:r>
          </a:p>
          <a:p>
            <a:pPr lvl="1"/>
            <a:r>
              <a:rPr lang="en-US" dirty="0" smtClean="0"/>
              <a:t>Procedures: At </a:t>
            </a:r>
            <a:r>
              <a:rPr lang="en-US" dirty="0"/>
              <a:t>least same of medical device </a:t>
            </a:r>
            <a:r>
              <a:rPr lang="en-US" dirty="0" smtClean="0"/>
              <a:t>lifetime</a:t>
            </a:r>
          </a:p>
          <a:p>
            <a:pPr lvl="1"/>
            <a:r>
              <a:rPr lang="en-US" dirty="0"/>
              <a:t>BUT</a:t>
            </a:r>
          </a:p>
          <a:p>
            <a:pPr lvl="1"/>
            <a:r>
              <a:rPr lang="en-US" dirty="0"/>
              <a:t>At least more than the resulting records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Records: at least 2 years from release</a:t>
            </a:r>
          </a:p>
          <a:p>
            <a:r>
              <a:rPr lang="en-US" dirty="0" smtClean="0"/>
              <a:t>BUT filing time also in </a:t>
            </a:r>
            <a:r>
              <a:rPr lang="en-US" dirty="0"/>
              <a:t>compliance to regulatory requirements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3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5.1 Management </a:t>
            </a:r>
            <a:r>
              <a:rPr lang="en-US" sz="4000" dirty="0" smtClean="0"/>
              <a:t>commitment and </a:t>
            </a:r>
            <a:br>
              <a:rPr lang="en-US" sz="4000" dirty="0" smtClean="0"/>
            </a:br>
            <a:r>
              <a:rPr lang="en-US" sz="4000" dirty="0" smtClean="0"/>
              <a:t>5.2 customer focus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Communication </a:t>
            </a:r>
          </a:p>
          <a:p>
            <a:pPr lvl="1"/>
            <a:r>
              <a:rPr lang="en-US" dirty="0" smtClean="0"/>
              <a:t>Quality policy</a:t>
            </a:r>
          </a:p>
          <a:p>
            <a:r>
              <a:rPr lang="en-US" dirty="0" smtClean="0"/>
              <a:t>Quality objectives</a:t>
            </a:r>
          </a:p>
          <a:p>
            <a:pPr lvl="1"/>
            <a:r>
              <a:rPr lang="en-US" dirty="0" smtClean="0"/>
              <a:t>Management reviews</a:t>
            </a:r>
          </a:p>
          <a:p>
            <a:r>
              <a:rPr lang="en-US" dirty="0" smtClean="0"/>
              <a:t>Availability of resources</a:t>
            </a:r>
          </a:p>
          <a:p>
            <a:r>
              <a:rPr lang="en-US" dirty="0" smtClean="0"/>
              <a:t>Customer focus</a:t>
            </a:r>
          </a:p>
          <a:p>
            <a:r>
              <a:rPr lang="en-US" dirty="0" smtClean="0"/>
              <a:t>Regulatory requirements focus</a:t>
            </a:r>
          </a:p>
        </p:txBody>
      </p:sp>
    </p:spTree>
    <p:extLst>
      <p:ext uri="{BB962C8B-B14F-4D97-AF65-F5344CB8AC3E}">
        <p14:creationId xmlns:p14="http://schemas.microsoft.com/office/powerpoint/2010/main" val="390745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Quality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93309"/>
            <a:ext cx="8229023" cy="4524917"/>
          </a:xfrm>
        </p:spPr>
        <p:txBody>
          <a:bodyPr/>
          <a:lstStyle/>
          <a:p>
            <a:r>
              <a:rPr lang="en-US" i="1" dirty="0"/>
              <a:t>a) is applicable to the purpose of the organization;</a:t>
            </a:r>
          </a:p>
          <a:p>
            <a:r>
              <a:rPr lang="en-US" i="1" dirty="0"/>
              <a:t>b) includes a commitment to comply with requirements and to maintain the effectiveness of </a:t>
            </a:r>
            <a:r>
              <a:rPr lang="en-US" i="1" dirty="0" smtClean="0"/>
              <a:t>the quality </a:t>
            </a:r>
            <a:r>
              <a:rPr lang="en-US" i="1" dirty="0"/>
              <a:t>management system;</a:t>
            </a:r>
          </a:p>
          <a:p>
            <a:r>
              <a:rPr lang="en-US" i="1" dirty="0"/>
              <a:t>c) provides a framework for establishing and reviewing quality objectives;</a:t>
            </a:r>
          </a:p>
          <a:p>
            <a:r>
              <a:rPr lang="en-US" i="1" dirty="0"/>
              <a:t>d) is communicated and understood within the organization;</a:t>
            </a:r>
          </a:p>
          <a:p>
            <a:r>
              <a:rPr lang="en-US" i="1" dirty="0"/>
              <a:t>e) is reviewed for continuing suitability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33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5.4.1 Quality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objectives</a:t>
            </a:r>
          </a:p>
          <a:p>
            <a:pPr lvl="1"/>
            <a:r>
              <a:rPr lang="en-US" dirty="0" smtClean="0"/>
              <a:t>Efficiency, efficacy</a:t>
            </a:r>
          </a:p>
          <a:p>
            <a:pPr lvl="1"/>
            <a:r>
              <a:rPr lang="en-US" dirty="0" smtClean="0"/>
              <a:t>Regulatory requirements</a:t>
            </a:r>
          </a:p>
          <a:p>
            <a:pPr lvl="1"/>
            <a:r>
              <a:rPr lang="en-US" dirty="0" smtClean="0"/>
              <a:t>Product requirements (example: expected </a:t>
            </a:r>
            <a:r>
              <a:rPr lang="en-US" dirty="0" err="1" smtClean="0"/>
              <a:t>AqLs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Measurable</a:t>
            </a:r>
          </a:p>
          <a:p>
            <a:r>
              <a:rPr lang="en-US" dirty="0" smtClean="0"/>
              <a:t>Consistent with the quality 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89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5.5.1 Responsibility and </a:t>
            </a:r>
            <a:r>
              <a:rPr lang="en-US" sz="3600" dirty="0" smtClean="0"/>
              <a:t>authority</a:t>
            </a:r>
            <a:br>
              <a:rPr lang="en-US" sz="3600" dirty="0" smtClean="0"/>
            </a:br>
            <a:r>
              <a:rPr lang="en-US" sz="3600" dirty="0" smtClean="0"/>
              <a:t>5.5.2 </a:t>
            </a:r>
            <a:r>
              <a:rPr lang="en-US" sz="3600" dirty="0"/>
              <a:t>Management representative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440598"/>
            <a:ext cx="8229023" cy="4524917"/>
          </a:xfrm>
        </p:spPr>
        <p:txBody>
          <a:bodyPr/>
          <a:lstStyle/>
          <a:p>
            <a:r>
              <a:rPr lang="en-US" dirty="0" smtClean="0"/>
              <a:t>Define and communicate responsibilities</a:t>
            </a:r>
          </a:p>
          <a:p>
            <a:pPr lvl="1"/>
            <a:r>
              <a:rPr lang="en-US" dirty="0" smtClean="0"/>
              <a:t>Organizational chart</a:t>
            </a:r>
          </a:p>
          <a:p>
            <a:pPr lvl="1"/>
            <a:r>
              <a:rPr lang="en-US" dirty="0" smtClean="0"/>
              <a:t>Job profiles</a:t>
            </a:r>
          </a:p>
          <a:p>
            <a:r>
              <a:rPr lang="en-US" dirty="0"/>
              <a:t>P</a:t>
            </a:r>
            <a:r>
              <a:rPr lang="en-US" dirty="0" smtClean="0"/>
              <a:t>ersonnel affecting </a:t>
            </a:r>
            <a:r>
              <a:rPr lang="en-US" dirty="0"/>
              <a:t>quality </a:t>
            </a:r>
            <a:endParaRPr lang="en-US" dirty="0" smtClean="0"/>
          </a:p>
          <a:p>
            <a:pPr lvl="1"/>
            <a:r>
              <a:rPr lang="en-US" dirty="0" smtClean="0"/>
              <a:t>ensure </a:t>
            </a:r>
            <a:r>
              <a:rPr lang="en-US" dirty="0"/>
              <a:t>the independence and </a:t>
            </a:r>
            <a:r>
              <a:rPr lang="en-US" dirty="0" smtClean="0"/>
              <a:t>authority</a:t>
            </a:r>
          </a:p>
          <a:p>
            <a:r>
              <a:rPr lang="en-US" dirty="0" smtClean="0"/>
              <a:t>Management representative</a:t>
            </a:r>
          </a:p>
          <a:p>
            <a:pPr lvl="1"/>
            <a:r>
              <a:rPr lang="en-US" dirty="0" smtClean="0"/>
              <a:t>Responsible of QMs</a:t>
            </a:r>
          </a:p>
          <a:p>
            <a:pPr lvl="1"/>
            <a:r>
              <a:rPr lang="en-US" dirty="0" smtClean="0"/>
              <a:t>Reports to top management</a:t>
            </a:r>
          </a:p>
          <a:p>
            <a:pPr lvl="1"/>
            <a:r>
              <a:rPr lang="en-US" dirty="0" smtClean="0"/>
              <a:t>Promotes the QMS in the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055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Management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 management responsibility</a:t>
            </a:r>
          </a:p>
          <a:p>
            <a:r>
              <a:rPr lang="en-US" dirty="0" smtClean="0"/>
              <a:t>documented </a:t>
            </a:r>
            <a:r>
              <a:rPr lang="en-US" dirty="0"/>
              <a:t>planned </a:t>
            </a:r>
            <a:r>
              <a:rPr lang="en-US" dirty="0" smtClean="0"/>
              <a:t>intervals</a:t>
            </a:r>
          </a:p>
          <a:p>
            <a:r>
              <a:rPr lang="en-US" dirty="0" smtClean="0"/>
              <a:t>Evaluate the need of change to the QMS</a:t>
            </a:r>
          </a:p>
          <a:p>
            <a:pPr lvl="1"/>
            <a:r>
              <a:rPr lang="en-US" dirty="0" smtClean="0"/>
              <a:t>Risk based approach </a:t>
            </a:r>
          </a:p>
          <a:p>
            <a:r>
              <a:rPr lang="en-US" dirty="0"/>
              <a:t>NOTE: written procedure and records required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439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5.6.2 Review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366953"/>
            <a:ext cx="8229023" cy="4524917"/>
          </a:xfrm>
        </p:spPr>
        <p:txBody>
          <a:bodyPr/>
          <a:lstStyle/>
          <a:p>
            <a:r>
              <a:rPr lang="en-US" i="1" dirty="0"/>
              <a:t>a) feedback</a:t>
            </a:r>
            <a:r>
              <a:rPr lang="en-US" i="1" dirty="0" smtClean="0"/>
              <a:t>;</a:t>
            </a:r>
          </a:p>
          <a:p>
            <a:pPr lvl="1"/>
            <a:r>
              <a:rPr lang="en-US" dirty="0" smtClean="0"/>
              <a:t>From customers</a:t>
            </a:r>
          </a:p>
          <a:p>
            <a:pPr lvl="1"/>
            <a:r>
              <a:rPr lang="en-US" dirty="0" smtClean="0"/>
              <a:t>From predicate devices</a:t>
            </a:r>
            <a:endParaRPr lang="en-US" dirty="0"/>
          </a:p>
          <a:p>
            <a:r>
              <a:rPr lang="en-US" i="1" dirty="0"/>
              <a:t>b) complaint handling;</a:t>
            </a:r>
          </a:p>
          <a:p>
            <a:r>
              <a:rPr lang="en-US" i="1" dirty="0"/>
              <a:t>c) reporting to regulatory authorities;</a:t>
            </a:r>
          </a:p>
          <a:p>
            <a:r>
              <a:rPr lang="en-US" i="1" dirty="0"/>
              <a:t>d) audits;</a:t>
            </a:r>
          </a:p>
          <a:p>
            <a:r>
              <a:rPr lang="en-US" i="1" dirty="0"/>
              <a:t>e) monitoring and measurement of processes;</a:t>
            </a:r>
          </a:p>
          <a:p>
            <a:r>
              <a:rPr lang="en-US" i="1" dirty="0"/>
              <a:t>f) monitoring and measurement of </a:t>
            </a:r>
            <a:r>
              <a:rPr lang="en-US" i="1" dirty="0" smtClean="0"/>
              <a:t>product;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96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5.6.2 Review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366953"/>
            <a:ext cx="8229023" cy="4524917"/>
          </a:xfrm>
        </p:spPr>
        <p:txBody>
          <a:bodyPr/>
          <a:lstStyle/>
          <a:p>
            <a:r>
              <a:rPr lang="en-US" i="1" dirty="0"/>
              <a:t>g) corrective action</a:t>
            </a:r>
            <a:r>
              <a:rPr lang="en-US" i="1" dirty="0" smtClean="0"/>
              <a:t>; </a:t>
            </a: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NOT IN 9001:2015</a:t>
            </a:r>
          </a:p>
          <a:p>
            <a:r>
              <a:rPr lang="en-US" i="1" dirty="0" smtClean="0"/>
              <a:t>h</a:t>
            </a:r>
            <a:r>
              <a:rPr lang="en-US" i="1" dirty="0"/>
              <a:t>) preventive action</a:t>
            </a:r>
            <a:endParaRPr lang="en-US" i="1" dirty="0" smtClean="0"/>
          </a:p>
          <a:p>
            <a:r>
              <a:rPr lang="en-US" i="1" dirty="0" err="1" smtClean="0"/>
              <a:t>i</a:t>
            </a:r>
            <a:r>
              <a:rPr lang="en-US" i="1" dirty="0"/>
              <a:t>) follow-up actions from previous management reviews;</a:t>
            </a:r>
          </a:p>
          <a:p>
            <a:r>
              <a:rPr lang="en-US" i="1" dirty="0"/>
              <a:t>j) changes that could affect the quality management system;</a:t>
            </a:r>
          </a:p>
          <a:p>
            <a:r>
              <a:rPr lang="en-US" i="1" dirty="0"/>
              <a:t>k) recommendations for improvement;</a:t>
            </a:r>
          </a:p>
          <a:p>
            <a:r>
              <a:rPr lang="en-US" i="1" dirty="0"/>
              <a:t>l) applicable new or revised regulatory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00500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Inputs from other clauses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Status of work environments (clause 6.4.1)</a:t>
            </a:r>
          </a:p>
          <a:p>
            <a:r>
              <a:rPr lang="en-US" dirty="0" smtClean="0"/>
              <a:t>Information from servicing activities (clause 7.5.4)</a:t>
            </a:r>
          </a:p>
          <a:p>
            <a:r>
              <a:rPr lang="en-US" dirty="0" smtClean="0"/>
              <a:t>DHF Change control (clause 7.3.10)</a:t>
            </a:r>
          </a:p>
          <a:p>
            <a:r>
              <a:rPr lang="en-US" dirty="0" smtClean="0"/>
              <a:t>Other chosen by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5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5.6.3 Review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Improvement</a:t>
            </a:r>
          </a:p>
          <a:p>
            <a:pPr lvl="1"/>
            <a:r>
              <a:rPr lang="en-US" dirty="0" smtClean="0"/>
              <a:t>Of system</a:t>
            </a:r>
          </a:p>
          <a:p>
            <a:pPr lvl="1"/>
            <a:r>
              <a:rPr lang="en-US" dirty="0" smtClean="0"/>
              <a:t>Of product</a:t>
            </a:r>
          </a:p>
          <a:p>
            <a:r>
              <a:rPr lang="en-US" dirty="0" smtClean="0"/>
              <a:t>Changes for new regulatory requirements</a:t>
            </a:r>
          </a:p>
          <a:p>
            <a:r>
              <a:rPr lang="en-US" dirty="0" smtClean="0"/>
              <a:t>Resources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44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Documented procedure for HR (unvaried)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6.2 </a:t>
            </a:r>
            <a:r>
              <a:rPr lang="en-US" sz="3200" dirty="0"/>
              <a:t>Human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establishing competence</a:t>
            </a:r>
            <a:r>
              <a:rPr lang="en-US" dirty="0" smtClean="0"/>
              <a:t>,</a:t>
            </a:r>
          </a:p>
          <a:p>
            <a:r>
              <a:rPr lang="en-US" dirty="0" smtClean="0"/>
              <a:t>providing needed training,</a:t>
            </a:r>
          </a:p>
          <a:p>
            <a:pPr lvl="1"/>
            <a:r>
              <a:rPr lang="en-US" dirty="0"/>
              <a:t>achieve or maintain the necessary </a:t>
            </a:r>
            <a:r>
              <a:rPr lang="en-US" dirty="0" smtClean="0"/>
              <a:t>competence</a:t>
            </a:r>
          </a:p>
          <a:p>
            <a:pPr lvl="1"/>
            <a:r>
              <a:rPr lang="en-US" dirty="0" smtClean="0"/>
              <a:t>Check effectiveness (risk based approach)</a:t>
            </a:r>
          </a:p>
          <a:p>
            <a:r>
              <a:rPr lang="en-US" dirty="0" smtClean="0"/>
              <a:t> ensuring </a:t>
            </a:r>
            <a:r>
              <a:rPr lang="en-US" dirty="0"/>
              <a:t>awareness of </a:t>
            </a:r>
            <a:r>
              <a:rPr lang="en-US" dirty="0" smtClean="0"/>
              <a:t>personnel</a:t>
            </a:r>
          </a:p>
          <a:p>
            <a:r>
              <a:rPr lang="en-US" dirty="0" smtClean="0"/>
              <a:t>NOTE: records </a:t>
            </a:r>
            <a:r>
              <a:rPr lang="en-US" dirty="0"/>
              <a:t>of </a:t>
            </a:r>
            <a:r>
              <a:rPr lang="en-US" dirty="0" smtClean="0"/>
              <a:t>education</a:t>
            </a:r>
            <a:r>
              <a:rPr lang="en-US" dirty="0"/>
              <a:t>, </a:t>
            </a:r>
            <a:r>
              <a:rPr lang="en-US" dirty="0" smtClean="0"/>
              <a:t>training</a:t>
            </a:r>
            <a:r>
              <a:rPr lang="en-US" dirty="0"/>
              <a:t>, </a:t>
            </a:r>
            <a:r>
              <a:rPr lang="en-US" dirty="0" smtClean="0"/>
              <a:t>skills </a:t>
            </a:r>
            <a:r>
              <a:rPr lang="en-US" dirty="0"/>
              <a:t>and experience</a:t>
            </a:r>
          </a:p>
        </p:txBody>
      </p:sp>
    </p:spTree>
    <p:extLst>
      <p:ext uri="{BB962C8B-B14F-4D97-AF65-F5344CB8AC3E}">
        <p14:creationId xmlns:p14="http://schemas.microsoft.com/office/powerpoint/2010/main" val="238088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Written procedure</a:t>
            </a:r>
            <a:br>
              <a:rPr lang="en-US" dirty="0" smtClean="0"/>
            </a:br>
            <a:r>
              <a:rPr lang="en-US" sz="3600" dirty="0" smtClean="0"/>
              <a:t>6.3 </a:t>
            </a:r>
            <a:r>
              <a:rPr lang="en-US" sz="3600" dirty="0"/>
              <a:t>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equirements </a:t>
            </a:r>
            <a:r>
              <a:rPr lang="en-US" dirty="0"/>
              <a:t>for the </a:t>
            </a:r>
            <a:r>
              <a:rPr lang="en-US" dirty="0" smtClean="0"/>
              <a:t>infrastructure</a:t>
            </a:r>
          </a:p>
          <a:p>
            <a:pPr lvl="1"/>
            <a:r>
              <a:rPr lang="en-US" dirty="0"/>
              <a:t>a) buildings, workspace and associated utilities;</a:t>
            </a:r>
          </a:p>
          <a:p>
            <a:pPr lvl="1"/>
            <a:r>
              <a:rPr lang="en-US" dirty="0"/>
              <a:t>b) process equipment (both hardware and software);</a:t>
            </a:r>
          </a:p>
          <a:p>
            <a:pPr lvl="1"/>
            <a:r>
              <a:rPr lang="en-US" dirty="0"/>
              <a:t>c) supporting services</a:t>
            </a:r>
            <a:endParaRPr lang="en-US" dirty="0" smtClean="0"/>
          </a:p>
          <a:p>
            <a:r>
              <a:rPr lang="en-US" dirty="0" smtClean="0"/>
              <a:t>Ensure that infrastructures are adequate for processes, prevent product </a:t>
            </a:r>
            <a:r>
              <a:rPr lang="en-US" dirty="0" err="1" smtClean="0"/>
              <a:t>mixup</a:t>
            </a:r>
            <a:endParaRPr lang="en-US" dirty="0" smtClean="0"/>
          </a:p>
          <a:p>
            <a:r>
              <a:rPr lang="en-US" dirty="0" smtClean="0"/>
              <a:t>Define maintenance</a:t>
            </a:r>
          </a:p>
          <a:p>
            <a:r>
              <a:rPr lang="en-US" dirty="0" smtClean="0"/>
              <a:t>NOTE: Keep records of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61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6.4.1 </a:t>
            </a:r>
            <a:r>
              <a:rPr lang="en-US" sz="3600" dirty="0"/>
              <a:t>Work </a:t>
            </a:r>
            <a:r>
              <a:rPr lang="en-US" sz="3600" dirty="0" smtClean="0"/>
              <a:t>environment</a:t>
            </a:r>
            <a:br>
              <a:rPr lang="en-US" sz="3600" dirty="0" smtClean="0"/>
            </a:br>
            <a:r>
              <a:rPr lang="en-US" sz="3600" dirty="0" smtClean="0"/>
              <a:t> </a:t>
            </a:r>
            <a:r>
              <a:rPr lang="en-US" sz="3600" dirty="0"/>
              <a:t>6.4.2 Contamination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Requirements for work environment</a:t>
            </a:r>
          </a:p>
          <a:p>
            <a:r>
              <a:rPr lang="en-US" dirty="0" smtClean="0"/>
              <a:t>Requirements for </a:t>
            </a:r>
            <a:r>
              <a:rPr lang="en-US" dirty="0"/>
              <a:t>health, cleanliness and clothing of personnel</a:t>
            </a:r>
            <a:endParaRPr lang="en-US" dirty="0" smtClean="0"/>
          </a:p>
          <a:p>
            <a:r>
              <a:rPr lang="en-US" dirty="0" smtClean="0"/>
              <a:t>Processes to maintain adequacy</a:t>
            </a:r>
          </a:p>
          <a:p>
            <a:r>
              <a:rPr lang="en-US" dirty="0" smtClean="0"/>
              <a:t>Reference norms </a:t>
            </a:r>
            <a:r>
              <a:rPr lang="en-US" dirty="0"/>
              <a:t> ISO 14644 </a:t>
            </a:r>
            <a:r>
              <a:rPr lang="en-US" dirty="0" smtClean="0"/>
              <a:t>(cleanrooms) and </a:t>
            </a:r>
            <a:r>
              <a:rPr lang="en-US" dirty="0"/>
              <a:t>ISO </a:t>
            </a:r>
            <a:r>
              <a:rPr lang="en-US" dirty="0" smtClean="0"/>
              <a:t>14698 (</a:t>
            </a:r>
            <a:r>
              <a:rPr lang="en-US" dirty="0" err="1" smtClean="0"/>
              <a:t>biocontamination</a:t>
            </a:r>
            <a:r>
              <a:rPr lang="en-US" dirty="0" smtClean="0"/>
              <a:t> control)</a:t>
            </a:r>
          </a:p>
          <a:p>
            <a:r>
              <a:rPr lang="en-US" dirty="0"/>
              <a:t>Prevent contamination of work environment or other product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78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Planning of product realization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93309"/>
            <a:ext cx="8229023" cy="4524917"/>
          </a:xfrm>
        </p:spPr>
        <p:txBody>
          <a:bodyPr/>
          <a:lstStyle/>
          <a:p>
            <a:r>
              <a:rPr lang="en-US" dirty="0"/>
              <a:t>document one or more processes for risk management </a:t>
            </a:r>
            <a:r>
              <a:rPr lang="en-US" dirty="0" smtClean="0"/>
              <a:t>in </a:t>
            </a:r>
            <a:r>
              <a:rPr lang="en-US" dirty="0"/>
              <a:t>product </a:t>
            </a:r>
            <a:r>
              <a:rPr lang="en-US" dirty="0" smtClean="0"/>
              <a:t>realization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dirty="0"/>
              <a:t>Plan product </a:t>
            </a:r>
            <a:r>
              <a:rPr lang="en-US" dirty="0" smtClean="0"/>
              <a:t>realization</a:t>
            </a:r>
          </a:p>
          <a:p>
            <a:r>
              <a:rPr lang="en-US" dirty="0"/>
              <a:t>quality </a:t>
            </a:r>
            <a:r>
              <a:rPr lang="en-US" dirty="0" smtClean="0"/>
              <a:t>objectives/ product specs</a:t>
            </a:r>
          </a:p>
          <a:p>
            <a:r>
              <a:rPr lang="en-US" dirty="0" smtClean="0"/>
              <a:t>Equipment, infrastructure </a:t>
            </a:r>
            <a:r>
              <a:rPr lang="en-US" dirty="0"/>
              <a:t>and work environment;</a:t>
            </a:r>
          </a:p>
          <a:p>
            <a:r>
              <a:rPr lang="en-US" dirty="0" smtClean="0"/>
              <a:t>verification</a:t>
            </a:r>
            <a:r>
              <a:rPr lang="en-US" dirty="0"/>
              <a:t>, validation, monitoring, measurement, inspection and test, </a:t>
            </a:r>
            <a:r>
              <a:rPr lang="en-US" dirty="0" smtClean="0"/>
              <a:t>product acceptance</a:t>
            </a:r>
          </a:p>
          <a:p>
            <a:r>
              <a:rPr lang="en-US" dirty="0"/>
              <a:t>h</a:t>
            </a:r>
            <a:r>
              <a:rPr lang="en-US" dirty="0" smtClean="0"/>
              <a:t>andling, storage</a:t>
            </a:r>
            <a:r>
              <a:rPr lang="en-US" dirty="0"/>
              <a:t>, distribution and traceability </a:t>
            </a:r>
            <a:endParaRPr lang="en-US" dirty="0" smtClean="0"/>
          </a:p>
          <a:p>
            <a:r>
              <a:rPr lang="en-US" dirty="0" smtClean="0"/>
              <a:t>records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22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risk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criticality level</a:t>
            </a:r>
          </a:p>
          <a:p>
            <a:r>
              <a:rPr lang="en-US" dirty="0" smtClean="0"/>
              <a:t>Required product verification/ quality control</a:t>
            </a:r>
          </a:p>
          <a:p>
            <a:r>
              <a:rPr lang="en-US" dirty="0" smtClean="0"/>
              <a:t>Required process validation</a:t>
            </a:r>
          </a:p>
          <a:p>
            <a:r>
              <a:rPr lang="en-US" dirty="0" smtClean="0"/>
              <a:t>Training </a:t>
            </a:r>
          </a:p>
          <a:p>
            <a:r>
              <a:rPr lang="en-US" dirty="0" smtClean="0"/>
              <a:t>Equipment maintenance</a:t>
            </a:r>
          </a:p>
          <a:p>
            <a:r>
              <a:rPr lang="en-US" dirty="0" smtClean="0"/>
              <a:t>Work environment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38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7.2.1 Determination of requirements related to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Specified by customer</a:t>
            </a:r>
          </a:p>
          <a:p>
            <a:pPr lvl="1"/>
            <a:r>
              <a:rPr lang="en-US" dirty="0" smtClean="0"/>
              <a:t>Delivery</a:t>
            </a:r>
          </a:p>
          <a:p>
            <a:pPr lvl="1"/>
            <a:r>
              <a:rPr lang="en-US" dirty="0" smtClean="0"/>
              <a:t>Post delivery</a:t>
            </a:r>
          </a:p>
          <a:p>
            <a:r>
              <a:rPr lang="en-US" dirty="0" smtClean="0"/>
              <a:t>Not specified by customer, defined by the intended use</a:t>
            </a:r>
            <a:endParaRPr lang="en-US" dirty="0"/>
          </a:p>
          <a:p>
            <a:r>
              <a:rPr lang="en-US" dirty="0" smtClean="0"/>
              <a:t>Regulatory</a:t>
            </a:r>
          </a:p>
          <a:p>
            <a:r>
              <a:rPr lang="en-US" dirty="0" smtClean="0"/>
              <a:t>User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9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7.2.2 Review of requirements related to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 ID and requirements</a:t>
            </a:r>
          </a:p>
          <a:p>
            <a:pPr lvl="1"/>
            <a:r>
              <a:rPr lang="en-US" dirty="0" smtClean="0"/>
              <a:t>Regulatory requirements</a:t>
            </a:r>
          </a:p>
          <a:p>
            <a:pPr lvl="1"/>
            <a:r>
              <a:rPr lang="en-US" dirty="0" smtClean="0"/>
              <a:t>traceability</a:t>
            </a:r>
          </a:p>
          <a:p>
            <a:r>
              <a:rPr lang="en-US" dirty="0" smtClean="0"/>
              <a:t>Contract and order</a:t>
            </a:r>
          </a:p>
          <a:p>
            <a:r>
              <a:rPr lang="en-US" dirty="0" smtClean="0"/>
              <a:t>User training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dirty="0" smtClean="0"/>
              <a:t>Change control</a:t>
            </a:r>
          </a:p>
          <a:p>
            <a:r>
              <a:rPr lang="en-US" dirty="0" smtClean="0"/>
              <a:t>NOTE</a:t>
            </a:r>
            <a:r>
              <a:rPr lang="en-US" dirty="0"/>
              <a:t>: records of </a:t>
            </a:r>
            <a:r>
              <a:rPr lang="en-US" dirty="0" smtClean="0"/>
              <a:t>review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499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7.2.3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customers</a:t>
            </a:r>
          </a:p>
          <a:p>
            <a:pPr lvl="1"/>
            <a:r>
              <a:rPr lang="en-US" dirty="0"/>
              <a:t>a) product information;</a:t>
            </a:r>
          </a:p>
          <a:p>
            <a:pPr lvl="1"/>
            <a:r>
              <a:rPr lang="en-US" dirty="0"/>
              <a:t>b) enquiries, contracts or order handling, including amendments;</a:t>
            </a:r>
          </a:p>
          <a:p>
            <a:pPr lvl="1"/>
            <a:r>
              <a:rPr lang="en-US" dirty="0"/>
              <a:t>c) customer feedback, including complaints;</a:t>
            </a:r>
          </a:p>
          <a:p>
            <a:pPr lvl="1"/>
            <a:r>
              <a:rPr lang="en-US" dirty="0"/>
              <a:t>d) advisory notices.</a:t>
            </a:r>
            <a:endParaRPr lang="en-US" dirty="0" smtClean="0"/>
          </a:p>
          <a:p>
            <a:r>
              <a:rPr lang="en-US" dirty="0" smtClean="0"/>
              <a:t>To regulatory authorities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err="1"/>
              <a:t>Meddev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8114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Design and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06" y="1293309"/>
            <a:ext cx="8229023" cy="4524917"/>
          </a:xfrm>
        </p:spPr>
        <p:txBody>
          <a:bodyPr/>
          <a:lstStyle/>
          <a:p>
            <a:r>
              <a:rPr lang="en-US" dirty="0" smtClean="0"/>
              <a:t>Documented procedure</a:t>
            </a:r>
          </a:p>
          <a:p>
            <a:pPr lvl="1"/>
            <a:r>
              <a:rPr lang="en-US" sz="2000" dirty="0" smtClean="0"/>
              <a:t>Plan</a:t>
            </a:r>
          </a:p>
          <a:p>
            <a:pPr lvl="1"/>
            <a:r>
              <a:rPr lang="en-US" sz="2000" dirty="0" smtClean="0"/>
              <a:t>Input</a:t>
            </a:r>
          </a:p>
          <a:p>
            <a:pPr lvl="1"/>
            <a:r>
              <a:rPr lang="en-US" sz="2000" dirty="0" smtClean="0"/>
              <a:t>Output</a:t>
            </a:r>
          </a:p>
          <a:p>
            <a:pPr lvl="1"/>
            <a:r>
              <a:rPr lang="en-US" sz="2000" dirty="0" smtClean="0"/>
              <a:t>Review</a:t>
            </a:r>
          </a:p>
          <a:p>
            <a:pPr lvl="1"/>
            <a:r>
              <a:rPr lang="en-US" sz="2000" dirty="0" smtClean="0"/>
              <a:t>Verification</a:t>
            </a:r>
          </a:p>
          <a:p>
            <a:pPr lvl="1"/>
            <a:r>
              <a:rPr lang="en-US" sz="2000" dirty="0" smtClean="0"/>
              <a:t>Validation</a:t>
            </a:r>
          </a:p>
          <a:p>
            <a:pPr lvl="1"/>
            <a:r>
              <a:rPr lang="en-US" sz="2000" dirty="0" smtClean="0"/>
              <a:t>Transfer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sz="2000" dirty="0" smtClean="0"/>
              <a:t>Change control</a:t>
            </a:r>
          </a:p>
          <a:p>
            <a:r>
              <a:rPr lang="en-US" dirty="0" smtClean="0"/>
              <a:t>Documented DHF to be kept updated with changes (clause 7.3.10)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45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7.3.2 Design and development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a) the design and development stages;</a:t>
            </a:r>
          </a:p>
          <a:p>
            <a:r>
              <a:rPr lang="en-US" dirty="0"/>
              <a:t>b) the review(s) </a:t>
            </a:r>
            <a:r>
              <a:rPr lang="en-US" dirty="0" smtClean="0"/>
              <a:t>for each stage;</a:t>
            </a:r>
            <a:endParaRPr lang="en-US" dirty="0"/>
          </a:p>
          <a:p>
            <a:r>
              <a:rPr lang="en-US" dirty="0"/>
              <a:t>c) the verification, validation, and design transfer activities </a:t>
            </a:r>
            <a:r>
              <a:rPr lang="en-US" u="sng" dirty="0" smtClean="0"/>
              <a:t>at each stage</a:t>
            </a:r>
            <a:r>
              <a:rPr lang="en-US" u="sng" dirty="0"/>
              <a:t>;</a:t>
            </a:r>
          </a:p>
          <a:p>
            <a:r>
              <a:rPr lang="en-US" dirty="0"/>
              <a:t>d) the responsibilities and </a:t>
            </a:r>
            <a:r>
              <a:rPr lang="en-US" dirty="0" smtClean="0"/>
              <a:t>authorities</a:t>
            </a:r>
          </a:p>
          <a:p>
            <a:r>
              <a:rPr lang="en-US" dirty="0" smtClean="0"/>
              <a:t>e</a:t>
            </a:r>
            <a:r>
              <a:rPr lang="en-US" dirty="0"/>
              <a:t>) </a:t>
            </a:r>
            <a:r>
              <a:rPr lang="en-US" dirty="0" smtClean="0"/>
              <a:t>traceability </a:t>
            </a:r>
            <a:r>
              <a:rPr lang="en-US" dirty="0"/>
              <a:t>of </a:t>
            </a:r>
            <a:r>
              <a:rPr lang="en-US" dirty="0" smtClean="0"/>
              <a:t>outputs </a:t>
            </a:r>
            <a:r>
              <a:rPr lang="en-US" dirty="0"/>
              <a:t>to </a:t>
            </a:r>
            <a:r>
              <a:rPr lang="en-US" dirty="0" smtClean="0"/>
              <a:t>inputs</a:t>
            </a:r>
            <a:r>
              <a:rPr lang="en-US" dirty="0"/>
              <a:t>;</a:t>
            </a:r>
          </a:p>
          <a:p>
            <a:r>
              <a:rPr lang="en-US" dirty="0"/>
              <a:t>f) the resources </a:t>
            </a:r>
            <a:r>
              <a:rPr lang="en-US" dirty="0" smtClean="0"/>
              <a:t>(including competence)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1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7.3.3 Design and development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146019"/>
            <a:ext cx="8229023" cy="4524917"/>
          </a:xfrm>
        </p:spPr>
        <p:txBody>
          <a:bodyPr/>
          <a:lstStyle/>
          <a:p>
            <a:r>
              <a:rPr lang="en-US" dirty="0" smtClean="0"/>
              <a:t>defined per class</a:t>
            </a:r>
          </a:p>
          <a:p>
            <a:pPr lvl="1"/>
            <a:r>
              <a:rPr lang="en-US" dirty="0" smtClean="0"/>
              <a:t>a</a:t>
            </a:r>
            <a:r>
              <a:rPr lang="en-US" dirty="0"/>
              <a:t>) functional, performance,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usability (IEC 62366),</a:t>
            </a:r>
            <a:r>
              <a:rPr lang="en-US" dirty="0" smtClean="0"/>
              <a:t> </a:t>
            </a:r>
            <a:r>
              <a:rPr lang="en-US" dirty="0"/>
              <a:t>safety </a:t>
            </a:r>
            <a:endParaRPr lang="en-US" dirty="0" smtClean="0"/>
          </a:p>
          <a:p>
            <a:pPr lvl="1"/>
            <a:r>
              <a:rPr lang="en-US" dirty="0" smtClean="0"/>
              <a:t>b</a:t>
            </a:r>
            <a:r>
              <a:rPr lang="en-US" dirty="0"/>
              <a:t>) </a:t>
            </a:r>
            <a:r>
              <a:rPr lang="en-US" dirty="0" smtClean="0"/>
              <a:t>regulatory </a:t>
            </a:r>
            <a:r>
              <a:rPr lang="en-US" dirty="0"/>
              <a:t>requirements and standards;</a:t>
            </a:r>
          </a:p>
          <a:p>
            <a:pPr lvl="1"/>
            <a:r>
              <a:rPr lang="en-US" dirty="0"/>
              <a:t>c) applicable output(s) of risk management;</a:t>
            </a:r>
          </a:p>
          <a:p>
            <a:pPr lvl="1"/>
            <a:r>
              <a:rPr lang="en-US" dirty="0"/>
              <a:t>d) </a:t>
            </a:r>
            <a:r>
              <a:rPr lang="en-US" dirty="0" smtClean="0"/>
              <a:t>information </a:t>
            </a:r>
            <a:r>
              <a:rPr lang="en-US" dirty="0"/>
              <a:t>derived from </a:t>
            </a:r>
            <a:r>
              <a:rPr lang="en-US" dirty="0" smtClean="0"/>
              <a:t>previous designs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e) other requirements </a:t>
            </a:r>
            <a:endParaRPr lang="en-US" dirty="0" smtClean="0"/>
          </a:p>
          <a:p>
            <a:r>
              <a:rPr lang="en-US" dirty="0" smtClean="0"/>
              <a:t>reviewed </a:t>
            </a:r>
            <a:r>
              <a:rPr lang="en-US" dirty="0"/>
              <a:t>for adequacy and </a:t>
            </a:r>
            <a:r>
              <a:rPr lang="en-US" dirty="0" smtClean="0"/>
              <a:t>approved.</a:t>
            </a:r>
          </a:p>
          <a:p>
            <a:pPr lvl="1"/>
            <a:r>
              <a:rPr lang="en-US" dirty="0" smtClean="0"/>
              <a:t>complete</a:t>
            </a:r>
            <a:r>
              <a:rPr lang="en-US" dirty="0"/>
              <a:t>, unambiguous,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able to be verified or validated</a:t>
            </a:r>
            <a:r>
              <a:rPr lang="en-US" dirty="0"/>
              <a:t>, and not in </a:t>
            </a:r>
            <a:r>
              <a:rPr lang="en-US" dirty="0" smtClean="0"/>
              <a:t>conflict with </a:t>
            </a:r>
            <a:r>
              <a:rPr lang="en-US" dirty="0"/>
              <a:t>each other.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07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7.3.4 Design and development outputs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366953"/>
            <a:ext cx="8229023" cy="4524917"/>
          </a:xfrm>
        </p:spPr>
        <p:txBody>
          <a:bodyPr/>
          <a:lstStyle/>
          <a:p>
            <a:r>
              <a:rPr lang="en-US" dirty="0" smtClean="0"/>
              <a:t>Meet inputs</a:t>
            </a:r>
          </a:p>
          <a:p>
            <a:r>
              <a:rPr lang="en-US" dirty="0" smtClean="0"/>
              <a:t>Provide appropriate info</a:t>
            </a:r>
          </a:p>
          <a:p>
            <a:pPr lvl="1"/>
            <a:r>
              <a:rPr lang="en-US" dirty="0" smtClean="0"/>
              <a:t>Adequate for subsequent verification and validation</a:t>
            </a:r>
          </a:p>
          <a:p>
            <a:r>
              <a:rPr lang="en-US" dirty="0"/>
              <a:t>S</a:t>
            </a:r>
            <a:r>
              <a:rPr lang="en-US" dirty="0" smtClean="0"/>
              <a:t>pecify essential product specs</a:t>
            </a:r>
          </a:p>
          <a:p>
            <a:pPr lvl="1"/>
            <a:r>
              <a:rPr lang="en-US" dirty="0" smtClean="0"/>
              <a:t>List of materials</a:t>
            </a:r>
          </a:p>
          <a:p>
            <a:pPr lvl="1"/>
            <a:r>
              <a:rPr lang="en-US" dirty="0" smtClean="0"/>
              <a:t>Shape/ design</a:t>
            </a:r>
          </a:p>
          <a:p>
            <a:pPr lvl="1"/>
            <a:r>
              <a:rPr lang="en-US" dirty="0" smtClean="0"/>
              <a:t>Packaging</a:t>
            </a:r>
          </a:p>
          <a:p>
            <a:r>
              <a:rPr lang="en-US" dirty="0" smtClean="0"/>
              <a:t>Refer to QC criteria</a:t>
            </a:r>
          </a:p>
        </p:txBody>
      </p:sp>
    </p:spTree>
    <p:extLst>
      <p:ext uri="{BB962C8B-B14F-4D97-AF65-F5344CB8AC3E}">
        <p14:creationId xmlns:p14="http://schemas.microsoft.com/office/powerpoint/2010/main" val="110867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7.3.5 Design and development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Systematic review</a:t>
            </a:r>
          </a:p>
          <a:p>
            <a:pPr lvl="1"/>
            <a:r>
              <a:rPr lang="en-US" dirty="0" smtClean="0"/>
              <a:t>At predefined stages</a:t>
            </a:r>
          </a:p>
          <a:p>
            <a:r>
              <a:rPr lang="en-US" dirty="0" smtClean="0"/>
              <a:t>Evaluate ability of results to match inputs</a:t>
            </a:r>
          </a:p>
          <a:p>
            <a:r>
              <a:rPr lang="en-US" dirty="0" smtClean="0"/>
              <a:t>Propose corrective actions</a:t>
            </a:r>
          </a:p>
          <a:p>
            <a:r>
              <a:rPr lang="en-US" i="1" dirty="0"/>
              <a:t>representatives of functions concerned with the design </a:t>
            </a:r>
            <a:r>
              <a:rPr lang="en-US" i="1" dirty="0" smtClean="0"/>
              <a:t>and development </a:t>
            </a:r>
            <a:r>
              <a:rPr lang="en-US" i="1" dirty="0"/>
              <a:t>stage being reviewed, as well as other specialist personnel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871975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7.3.6 Design and development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im: ensure </a:t>
            </a:r>
            <a:r>
              <a:rPr lang="en-US" dirty="0"/>
              <a:t>that the </a:t>
            </a:r>
            <a:r>
              <a:rPr lang="en-US" dirty="0" smtClean="0"/>
              <a:t>outputs </a:t>
            </a:r>
            <a:r>
              <a:rPr lang="en-US" dirty="0"/>
              <a:t>have met the </a:t>
            </a:r>
            <a:r>
              <a:rPr lang="en-US" dirty="0" smtClean="0"/>
              <a:t>inputs</a:t>
            </a:r>
            <a:endParaRPr lang="en-US" i="1" dirty="0" smtClean="0"/>
          </a:p>
          <a:p>
            <a:r>
              <a:rPr lang="en-US" i="1" dirty="0"/>
              <a:t>D</a:t>
            </a:r>
            <a:r>
              <a:rPr lang="en-US" i="1" dirty="0" smtClean="0"/>
              <a:t>ocument </a:t>
            </a:r>
            <a:r>
              <a:rPr lang="en-US" i="1" dirty="0"/>
              <a:t>verification plans that include methods, acceptance criteria and, </a:t>
            </a:r>
            <a:r>
              <a:rPr lang="en-US" i="1" dirty="0" smtClean="0"/>
              <a:t>as appropriate</a:t>
            </a:r>
            <a:r>
              <a:rPr lang="en-US" i="1" dirty="0"/>
              <a:t>, </a:t>
            </a:r>
            <a:r>
              <a:rPr lang="en-US" i="1" dirty="0" smtClean="0"/>
              <a:t>statistical </a:t>
            </a:r>
            <a:r>
              <a:rPr lang="en-US" i="1" dirty="0"/>
              <a:t>techniques with rationale for sample </a:t>
            </a:r>
            <a:r>
              <a:rPr lang="en-US" i="1" dirty="0" smtClean="0"/>
              <a:t>size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dirty="0"/>
              <a:t>Verification of connections as applicable</a:t>
            </a:r>
          </a:p>
        </p:txBody>
      </p:sp>
    </p:spTree>
    <p:extLst>
      <p:ext uri="{BB962C8B-B14F-4D97-AF65-F5344CB8AC3E}">
        <p14:creationId xmlns:p14="http://schemas.microsoft.com/office/powerpoint/2010/main" val="2534314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7.3.7 Design and development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nsure that device meets the intended use</a:t>
            </a:r>
          </a:p>
          <a:p>
            <a:pPr lvl="1"/>
            <a:r>
              <a:rPr lang="en-US" dirty="0"/>
              <a:t>methods, acceptance criteria, and, </a:t>
            </a:r>
            <a:r>
              <a:rPr lang="en-US" dirty="0" smtClean="0"/>
              <a:t>as appropriate</a:t>
            </a:r>
            <a:r>
              <a:rPr lang="en-US" dirty="0"/>
              <a:t>, statistical techniques with rationale for sample </a:t>
            </a:r>
            <a:r>
              <a:rPr lang="en-US" dirty="0" smtClean="0"/>
              <a:t>size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smtClean="0"/>
              <a:t>Representative product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dirty="0" smtClean="0"/>
              <a:t>Clinical evaluation/ performance evaluation as integral part of validation</a:t>
            </a:r>
          </a:p>
          <a:p>
            <a:r>
              <a:rPr lang="en-US" dirty="0" smtClean="0"/>
              <a:t>Completed prior to product release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7.3.8 Design and development </a:t>
            </a:r>
            <a:r>
              <a:rPr lang="en-US" dirty="0" smtClean="0"/>
              <a:t>transfer</a:t>
            </a:r>
            <a:br>
              <a:rPr lang="en-US" dirty="0" smtClean="0"/>
            </a:b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ransfer </a:t>
            </a:r>
            <a:r>
              <a:rPr lang="en-US" dirty="0"/>
              <a:t>of design and development outputs </a:t>
            </a:r>
            <a:r>
              <a:rPr lang="en-US" dirty="0" smtClean="0"/>
              <a:t>to commercial manufacturing</a:t>
            </a:r>
          </a:p>
          <a:p>
            <a:pPr lvl="1"/>
            <a:r>
              <a:rPr lang="en-US" dirty="0" smtClean="0"/>
              <a:t>Issue of manufacturing work instructions</a:t>
            </a:r>
          </a:p>
          <a:p>
            <a:pPr lvl="1"/>
            <a:r>
              <a:rPr lang="en-US" dirty="0" smtClean="0"/>
              <a:t>Process capability</a:t>
            </a:r>
          </a:p>
          <a:p>
            <a:r>
              <a:rPr lang="en-US" dirty="0" smtClean="0"/>
              <a:t>Process validation</a:t>
            </a:r>
          </a:p>
          <a:p>
            <a:r>
              <a:rPr lang="en-US" dirty="0" smtClean="0"/>
              <a:t>QC processes 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296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7.3.9 Control of design and development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 of impact of change</a:t>
            </a:r>
          </a:p>
          <a:p>
            <a:pPr lvl="1"/>
            <a:r>
              <a:rPr lang="en-US" dirty="0" smtClean="0"/>
              <a:t>function</a:t>
            </a:r>
            <a:r>
              <a:rPr lang="en-US" dirty="0"/>
              <a:t>, performance, usability, </a:t>
            </a:r>
            <a:endParaRPr lang="en-US" dirty="0" smtClean="0"/>
          </a:p>
          <a:p>
            <a:pPr lvl="1"/>
            <a:r>
              <a:rPr lang="en-US" dirty="0" smtClean="0"/>
              <a:t>Safety</a:t>
            </a:r>
            <a:endParaRPr lang="en-US" dirty="0"/>
          </a:p>
          <a:p>
            <a:pPr lvl="1"/>
            <a:r>
              <a:rPr lang="en-US" dirty="0" smtClean="0"/>
              <a:t>applicable </a:t>
            </a:r>
            <a:r>
              <a:rPr lang="en-US" dirty="0"/>
              <a:t>regulatory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Existing product</a:t>
            </a:r>
          </a:p>
          <a:p>
            <a:r>
              <a:rPr lang="en-US" dirty="0" smtClean="0"/>
              <a:t>Review, verification, </a:t>
            </a:r>
            <a:r>
              <a:rPr lang="en-US" dirty="0" err="1" smtClean="0"/>
              <a:t>validaiton</a:t>
            </a:r>
            <a:endParaRPr lang="en-US" dirty="0" smtClean="0"/>
          </a:p>
          <a:p>
            <a:r>
              <a:rPr lang="en-US" dirty="0" smtClean="0"/>
              <a:t>Formal approval and release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06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7.4.1 Purchasing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(risk based)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smtClean="0"/>
              <a:t>Supplier performance</a:t>
            </a:r>
          </a:p>
          <a:p>
            <a:pPr lvl="1"/>
            <a:r>
              <a:rPr lang="en-US" dirty="0" smtClean="0"/>
              <a:t>Product impact</a:t>
            </a:r>
          </a:p>
          <a:p>
            <a:r>
              <a:rPr lang="en-US" dirty="0" smtClean="0"/>
              <a:t>Monitoring and continuous evaluation</a:t>
            </a:r>
          </a:p>
          <a:p>
            <a:r>
              <a:rPr lang="en-US" dirty="0" smtClean="0"/>
              <a:t>NC control proportionate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r>
              <a:rPr lang="en-US" dirty="0" smtClean="0"/>
              <a:t> to supplier risk class</a:t>
            </a:r>
          </a:p>
          <a:p>
            <a:r>
              <a:rPr lang="en-US" dirty="0" smtClean="0"/>
              <a:t>NOTE: records of </a:t>
            </a:r>
            <a:r>
              <a:rPr lang="en-US" dirty="0"/>
              <a:t>evaluation, selection, monitoring and re-evaluation</a:t>
            </a:r>
          </a:p>
        </p:txBody>
      </p:sp>
    </p:spTree>
    <p:extLst>
      <p:ext uri="{BB962C8B-B14F-4D97-AF65-F5344CB8AC3E}">
        <p14:creationId xmlns:p14="http://schemas.microsoft.com/office/powerpoint/2010/main" val="94720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7.4.2 Purchasing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146019"/>
            <a:ext cx="8229023" cy="4524917"/>
          </a:xfrm>
        </p:spPr>
        <p:txBody>
          <a:bodyPr/>
          <a:lstStyle/>
          <a:p>
            <a:r>
              <a:rPr lang="en-US" dirty="0" smtClean="0"/>
              <a:t>Information on product</a:t>
            </a:r>
          </a:p>
          <a:p>
            <a:pPr lvl="1"/>
            <a:r>
              <a:rPr lang="en-US" dirty="0" smtClean="0"/>
              <a:t>Specs</a:t>
            </a:r>
          </a:p>
          <a:p>
            <a:pPr lvl="1"/>
            <a:r>
              <a:rPr lang="en-US" dirty="0" smtClean="0"/>
              <a:t>Quality levels for acceptance</a:t>
            </a:r>
          </a:p>
          <a:p>
            <a:r>
              <a:rPr lang="en-US" dirty="0" smtClean="0"/>
              <a:t>Information on supplier</a:t>
            </a:r>
          </a:p>
          <a:p>
            <a:pPr lvl="1"/>
            <a:r>
              <a:rPr lang="en-US" dirty="0" smtClean="0"/>
              <a:t>QMS</a:t>
            </a:r>
          </a:p>
          <a:p>
            <a:pPr lvl="1"/>
            <a:r>
              <a:rPr lang="en-US" dirty="0" smtClean="0"/>
              <a:t>Personnel training</a:t>
            </a:r>
          </a:p>
          <a:p>
            <a:r>
              <a:rPr lang="en-US" dirty="0" smtClean="0"/>
              <a:t>As applicable, written </a:t>
            </a:r>
            <a:r>
              <a:rPr lang="en-US" dirty="0"/>
              <a:t>agreement that the supplier notify </a:t>
            </a:r>
            <a:r>
              <a:rPr lang="en-US" dirty="0" smtClean="0"/>
              <a:t>the organization </a:t>
            </a:r>
            <a:r>
              <a:rPr lang="en-US" dirty="0"/>
              <a:t>of </a:t>
            </a:r>
            <a:r>
              <a:rPr lang="en-US" dirty="0" smtClean="0"/>
              <a:t>changes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dirty="0"/>
              <a:t>NOTE: records for traceability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5521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7.4.3 Verification of purchased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Extent of verification as per risk assessment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smtClean="0"/>
              <a:t>Supplier performance</a:t>
            </a:r>
          </a:p>
          <a:p>
            <a:pPr lvl="1"/>
            <a:r>
              <a:rPr lang="en-US" dirty="0" smtClean="0"/>
              <a:t>Product</a:t>
            </a:r>
          </a:p>
          <a:p>
            <a:pPr lvl="1"/>
            <a:r>
              <a:rPr lang="en-US" dirty="0" smtClean="0"/>
              <a:t>Changes of purchased products and their impact</a:t>
            </a:r>
          </a:p>
          <a:p>
            <a:r>
              <a:rPr lang="en-US" dirty="0" smtClean="0"/>
              <a:t>Verification at supplier shall be described in the quality contracts</a:t>
            </a:r>
          </a:p>
          <a:p>
            <a:r>
              <a:rPr lang="en-US" dirty="0" smtClean="0"/>
              <a:t>NOTE: records of verification and change control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074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7.5.1 Control of production and service </a:t>
            </a:r>
            <a:r>
              <a:rPr lang="en-US" dirty="0" smtClean="0"/>
              <a:t>provision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923510"/>
            <a:ext cx="8229023" cy="4524917"/>
          </a:xfrm>
        </p:spPr>
        <p:txBody>
          <a:bodyPr/>
          <a:lstStyle/>
          <a:p>
            <a:r>
              <a:rPr lang="en-US" dirty="0" smtClean="0"/>
              <a:t>Production control (manufacturing, labeling, packaging, release, post delivery </a:t>
            </a:r>
            <a:r>
              <a:rPr lang="en-US" dirty="0" err="1" smtClean="0"/>
              <a:t>activites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Qualification of infrastructure</a:t>
            </a:r>
          </a:p>
          <a:p>
            <a:r>
              <a:rPr lang="en-US" dirty="0" smtClean="0"/>
              <a:t>Monitoring and control</a:t>
            </a:r>
          </a:p>
          <a:p>
            <a:pPr lvl="1"/>
            <a:r>
              <a:rPr lang="en-US" dirty="0" smtClean="0"/>
              <a:t>Monitoring and control equipment</a:t>
            </a:r>
          </a:p>
          <a:p>
            <a:r>
              <a:rPr lang="en-US" dirty="0" smtClean="0"/>
              <a:t>Traceability as per Serial Number or Batch number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85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7.5.2 Cleanliness of </a:t>
            </a:r>
            <a:r>
              <a:rPr lang="en-US" dirty="0" smtClean="0"/>
              <a:t>product</a:t>
            </a:r>
            <a:r>
              <a:rPr lang="en-US" dirty="0"/>
              <a:t> </a:t>
            </a:r>
            <a:r>
              <a:rPr lang="en-US" dirty="0" smtClean="0"/>
              <a:t>(unvaried)</a:t>
            </a:r>
            <a:br>
              <a:rPr lang="en-US" dirty="0" smtClean="0"/>
            </a:br>
            <a:r>
              <a:rPr lang="en-US" sz="2800" dirty="0" smtClean="0"/>
              <a:t>7.5.5 </a:t>
            </a:r>
            <a:r>
              <a:rPr lang="en-US" sz="2800" dirty="0"/>
              <a:t>Particular requirements for sterile medical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of cleanliness status</a:t>
            </a:r>
          </a:p>
          <a:p>
            <a:pPr lvl="1"/>
            <a:r>
              <a:rPr lang="en-US" dirty="0" smtClean="0"/>
              <a:t>Prior or alternate to sterilization</a:t>
            </a:r>
          </a:p>
          <a:p>
            <a:r>
              <a:rPr lang="en-US" dirty="0" smtClean="0"/>
              <a:t>Control of cleaning processes</a:t>
            </a:r>
          </a:p>
          <a:p>
            <a:r>
              <a:rPr lang="en-US" dirty="0" smtClean="0"/>
              <a:t>Removal of process residues</a:t>
            </a:r>
          </a:p>
          <a:p>
            <a:r>
              <a:rPr lang="en-US" dirty="0" smtClean="0"/>
              <a:t>Can be manufactured out of cleanroom prior of (validated) cleaning procedures</a:t>
            </a:r>
          </a:p>
          <a:p>
            <a:r>
              <a:rPr lang="en-US" dirty="0" smtClean="0"/>
              <a:t>Traceability of sterilization batch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74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7.5.3 Installation </a:t>
            </a:r>
            <a:r>
              <a:rPr lang="en-US" dirty="0" smtClean="0"/>
              <a:t>activities</a:t>
            </a:r>
            <a:br>
              <a:rPr lang="en-US" dirty="0" smtClean="0"/>
            </a:br>
            <a:r>
              <a:rPr lang="en-US" dirty="0"/>
              <a:t>7.5.4 Servicing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923510"/>
            <a:ext cx="8229023" cy="4524917"/>
          </a:xfrm>
        </p:spPr>
        <p:txBody>
          <a:bodyPr/>
          <a:lstStyle/>
          <a:p>
            <a:r>
              <a:rPr lang="en-US" dirty="0" smtClean="0"/>
              <a:t>Performance and validation of installation</a:t>
            </a:r>
          </a:p>
          <a:p>
            <a:r>
              <a:rPr lang="en-US" dirty="0" smtClean="0"/>
              <a:t>Control of external providers of installation/ servicing processes</a:t>
            </a:r>
          </a:p>
          <a:p>
            <a:r>
              <a:rPr lang="en-US" dirty="0" smtClean="0"/>
              <a:t>Analysis of servicing records for NC control and improvement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781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7.5.6 Validation of processes for production and service provision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high risk processes</a:t>
            </a:r>
            <a:r>
              <a:rPr lang="en-US" i="1" dirty="0" smtClean="0"/>
              <a:t> </a:t>
            </a:r>
          </a:p>
          <a:p>
            <a:pPr lvl="1"/>
            <a:r>
              <a:rPr lang="en-US" i="1" dirty="0" smtClean="0"/>
              <a:t>resulting output </a:t>
            </a:r>
            <a:r>
              <a:rPr lang="en-US" i="1" dirty="0"/>
              <a:t>cannot be or is not verified </a:t>
            </a:r>
            <a:endParaRPr lang="en-US" i="1" dirty="0" smtClean="0"/>
          </a:p>
          <a:p>
            <a:pPr lvl="1"/>
            <a:r>
              <a:rPr lang="en-US" i="1" dirty="0" smtClean="0"/>
              <a:t>deficiencies </a:t>
            </a:r>
            <a:r>
              <a:rPr lang="en-US" i="1" dirty="0"/>
              <a:t>become apparent only after the product is in use or the service has been </a:t>
            </a:r>
            <a:r>
              <a:rPr lang="en-US" i="1" dirty="0" smtClean="0"/>
              <a:t>delivered</a:t>
            </a:r>
          </a:p>
          <a:p>
            <a:r>
              <a:rPr lang="en-US" dirty="0"/>
              <a:t>D</a:t>
            </a:r>
            <a:r>
              <a:rPr lang="en-US" dirty="0" smtClean="0"/>
              <a:t>emonstrate </a:t>
            </a:r>
            <a:r>
              <a:rPr lang="en-US" dirty="0"/>
              <a:t>the ability of these processes to achieve planned results </a:t>
            </a:r>
            <a:r>
              <a:rPr lang="en-US" u="sng" dirty="0" smtClean="0"/>
              <a:t>consistently</a:t>
            </a:r>
          </a:p>
          <a:p>
            <a:r>
              <a:rPr lang="en-US" dirty="0" smtClean="0"/>
              <a:t>Required for sterilization and for packaging (clause 7.5.7)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31272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SOP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19664"/>
            <a:ext cx="8229023" cy="4524917"/>
          </a:xfrm>
        </p:spPr>
        <p:txBody>
          <a:bodyPr/>
          <a:lstStyle/>
          <a:p>
            <a:r>
              <a:rPr lang="en-US" sz="2800" dirty="0" smtClean="0"/>
              <a:t>criteria </a:t>
            </a:r>
            <a:r>
              <a:rPr lang="en-US" sz="2800" dirty="0"/>
              <a:t>for review and approval of the processes;</a:t>
            </a:r>
          </a:p>
          <a:p>
            <a:r>
              <a:rPr lang="en-US" sz="2800" dirty="0" smtClean="0"/>
              <a:t>equipment qualification </a:t>
            </a:r>
          </a:p>
          <a:p>
            <a:r>
              <a:rPr lang="en-US" sz="2800" dirty="0" smtClean="0"/>
              <a:t>qualification </a:t>
            </a:r>
            <a:r>
              <a:rPr lang="en-US" sz="2800" dirty="0"/>
              <a:t>of personnel;</a:t>
            </a:r>
          </a:p>
          <a:p>
            <a:r>
              <a:rPr lang="en-US" sz="2800" dirty="0" smtClean="0"/>
              <a:t>methods</a:t>
            </a:r>
            <a:r>
              <a:rPr lang="en-US" sz="2800" dirty="0"/>
              <a:t>, procedures and acceptance criteria;</a:t>
            </a:r>
          </a:p>
          <a:p>
            <a:r>
              <a:rPr lang="en-US" sz="2800" dirty="0" smtClean="0"/>
              <a:t>as </a:t>
            </a:r>
            <a:r>
              <a:rPr lang="en-US" sz="2800" dirty="0"/>
              <a:t>appropriate, statistical techniques </a:t>
            </a:r>
            <a:r>
              <a:rPr lang="en-US" sz="2800" dirty="0" smtClean="0"/>
              <a:t> (rationale </a:t>
            </a:r>
            <a:r>
              <a:rPr lang="en-US" sz="2800" dirty="0"/>
              <a:t>for sample </a:t>
            </a:r>
            <a:r>
              <a:rPr lang="en-US" sz="2800" dirty="0" smtClean="0"/>
              <a:t>sizes)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800" dirty="0" smtClean="0"/>
              <a:t>revalidation</a:t>
            </a:r>
            <a:r>
              <a:rPr lang="en-US" sz="2800" dirty="0"/>
              <a:t>, including criteria for revalidation;</a:t>
            </a:r>
          </a:p>
          <a:p>
            <a:r>
              <a:rPr lang="en-US" sz="2800" dirty="0" smtClean="0"/>
              <a:t>approval </a:t>
            </a:r>
            <a:r>
              <a:rPr lang="en-US" sz="2800" dirty="0"/>
              <a:t>of changes to the </a:t>
            </a:r>
            <a:r>
              <a:rPr lang="en-US" sz="2800" dirty="0" smtClean="0"/>
              <a:t>processes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r>
              <a:rPr lang="en-US" sz="2800" dirty="0"/>
              <a:t>NOTE: records required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6110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 validation (see also clause 4.1.6)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 used </a:t>
            </a:r>
            <a:r>
              <a:rPr lang="en-US" dirty="0"/>
              <a:t>in production and service </a:t>
            </a:r>
            <a:r>
              <a:rPr lang="en-US" dirty="0" smtClean="0"/>
              <a:t>provision</a:t>
            </a:r>
          </a:p>
          <a:p>
            <a:r>
              <a:rPr lang="en-US" dirty="0" smtClean="0"/>
              <a:t>Risk based approach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r>
              <a:rPr lang="en-US" dirty="0" smtClean="0"/>
              <a:t> to validation of SW used in production</a:t>
            </a:r>
          </a:p>
          <a:p>
            <a:pPr lvl="1"/>
            <a:r>
              <a:rPr lang="en-US" dirty="0" smtClean="0"/>
              <a:t>At first use</a:t>
            </a:r>
          </a:p>
          <a:p>
            <a:pPr lvl="1"/>
            <a:r>
              <a:rPr lang="en-US" dirty="0" smtClean="0"/>
              <a:t>Change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84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7.5.8 </a:t>
            </a:r>
            <a:r>
              <a:rPr lang="en-US" dirty="0" smtClean="0"/>
              <a:t>Identification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Throughout the whole device life</a:t>
            </a:r>
          </a:p>
          <a:p>
            <a:pPr lvl="1"/>
            <a:r>
              <a:rPr lang="en-US" dirty="0"/>
              <a:t>production, storage, installation and servicing</a:t>
            </a:r>
            <a:endParaRPr lang="en-US" dirty="0" smtClean="0"/>
          </a:p>
          <a:p>
            <a:r>
              <a:rPr lang="en-US" dirty="0" smtClean="0"/>
              <a:t>Identification of QC status </a:t>
            </a:r>
          </a:p>
          <a:p>
            <a:pPr lvl="1"/>
            <a:r>
              <a:rPr lang="en-US" dirty="0" smtClean="0"/>
              <a:t>Includes cleanliness status</a:t>
            </a:r>
          </a:p>
          <a:p>
            <a:r>
              <a:rPr lang="en-US" dirty="0" smtClean="0"/>
              <a:t>UDI number as per applicable regulation</a:t>
            </a:r>
          </a:p>
          <a:p>
            <a:r>
              <a:rPr lang="en-US" dirty="0" smtClean="0"/>
              <a:t>Identification of returned product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192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7.5.9 </a:t>
            </a:r>
            <a:r>
              <a:rPr lang="en-US" dirty="0" smtClean="0"/>
              <a:t>Traceability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per regulatory requirements</a:t>
            </a:r>
          </a:p>
          <a:p>
            <a:r>
              <a:rPr lang="en-US" dirty="0" smtClean="0"/>
              <a:t>Detailed requirement for </a:t>
            </a:r>
            <a:r>
              <a:rPr lang="en-US" dirty="0" err="1" smtClean="0"/>
              <a:t>implantables</a:t>
            </a:r>
            <a:endParaRPr lang="en-US" dirty="0" smtClean="0"/>
          </a:p>
          <a:p>
            <a:pPr lvl="1"/>
            <a:r>
              <a:rPr lang="en-US" dirty="0"/>
              <a:t>records of components, materials, and conditions </a:t>
            </a:r>
            <a:r>
              <a:rPr lang="en-US" dirty="0" smtClean="0"/>
              <a:t>for the </a:t>
            </a:r>
            <a:r>
              <a:rPr lang="en-US" dirty="0"/>
              <a:t>work </a:t>
            </a:r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Traceability by distributors</a:t>
            </a:r>
          </a:p>
          <a:p>
            <a:r>
              <a:rPr lang="en-US" dirty="0" smtClean="0"/>
              <a:t>Detailed requirements for customer property identification and state of compliance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93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7.5.11 Preservation of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processing, storage, handling, and </a:t>
            </a:r>
            <a:r>
              <a:rPr lang="en-US" dirty="0" smtClean="0"/>
              <a:t>distribution</a:t>
            </a:r>
          </a:p>
          <a:p>
            <a:r>
              <a:rPr lang="en-US" dirty="0"/>
              <a:t>protect product from alteration, contamination or </a:t>
            </a:r>
            <a:r>
              <a:rPr lang="en-US" dirty="0" smtClean="0"/>
              <a:t>damage</a:t>
            </a:r>
          </a:p>
          <a:p>
            <a:pPr lvl="1"/>
            <a:r>
              <a:rPr lang="en-US" dirty="0" smtClean="0"/>
              <a:t>packaging design (and validation)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smtClean="0"/>
              <a:t>Labeling with storage instructions</a:t>
            </a:r>
          </a:p>
          <a:p>
            <a:pPr lvl="1"/>
            <a:r>
              <a:rPr lang="en-US" dirty="0" smtClean="0"/>
              <a:t>NOTE: record of special storage conditions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96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Equipment SOP</a:t>
            </a:r>
            <a:r>
              <a:rPr lang="en-US" sz="3600" dirty="0"/>
              <a:t> </a:t>
            </a:r>
            <a:r>
              <a:rPr lang="en-US" sz="3600" dirty="0" smtClean="0"/>
              <a:t>(unvaried) </a:t>
            </a:r>
            <a:br>
              <a:rPr lang="en-US" sz="3600" dirty="0" smtClean="0"/>
            </a:br>
            <a:r>
              <a:rPr lang="en-US" sz="2400" dirty="0" smtClean="0"/>
              <a:t>7.6 </a:t>
            </a:r>
            <a:r>
              <a:rPr lang="en-US" sz="2400" dirty="0"/>
              <a:t>Control of monitoring and measuring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Monitoring and measurement consistent with product quality criteria</a:t>
            </a:r>
          </a:p>
          <a:p>
            <a:r>
              <a:rPr lang="en-US" dirty="0" smtClean="0"/>
              <a:t>Equipment</a:t>
            </a:r>
          </a:p>
          <a:p>
            <a:pPr lvl="1"/>
            <a:r>
              <a:rPr lang="en-US" dirty="0" smtClean="0"/>
              <a:t>Identified</a:t>
            </a:r>
          </a:p>
          <a:p>
            <a:pPr lvl="1"/>
            <a:r>
              <a:rPr lang="en-US" dirty="0" smtClean="0"/>
              <a:t>Calibrated and recalibrated</a:t>
            </a:r>
          </a:p>
          <a:p>
            <a:pPr lvl="1"/>
            <a:r>
              <a:rPr lang="en-US" dirty="0" smtClean="0"/>
              <a:t>Protected by tampering</a:t>
            </a:r>
          </a:p>
          <a:p>
            <a:pPr lvl="1"/>
            <a:r>
              <a:rPr lang="en-US" dirty="0" smtClean="0"/>
              <a:t>Protected during storage and handling</a:t>
            </a:r>
          </a:p>
          <a:p>
            <a:r>
              <a:rPr lang="en-US" dirty="0" smtClean="0"/>
              <a:t>Control of instrument 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15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 Measurement, analysis and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 conformity</a:t>
            </a:r>
          </a:p>
          <a:p>
            <a:r>
              <a:rPr lang="en-US" dirty="0" smtClean="0"/>
              <a:t>QMS conformity</a:t>
            </a:r>
          </a:p>
          <a:p>
            <a:r>
              <a:rPr lang="en-US" dirty="0" smtClean="0"/>
              <a:t>QMS continuous effectiveness</a:t>
            </a:r>
          </a:p>
          <a:p>
            <a:endParaRPr lang="en-US" dirty="0"/>
          </a:p>
          <a:p>
            <a:r>
              <a:rPr lang="en-US" dirty="0" smtClean="0"/>
              <a:t>Appropriate (statistical) methods</a:t>
            </a:r>
          </a:p>
          <a:p>
            <a:r>
              <a:rPr lang="en-US" dirty="0" smtClean="0"/>
              <a:t>Appropriate depth of controls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1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 SOP</a:t>
            </a:r>
            <a:r>
              <a:rPr lang="en-US" dirty="0"/>
              <a:t>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8.2.1 </a:t>
            </a:r>
            <a:r>
              <a:rPr lang="en-US" sz="3200" dirty="0"/>
              <a:t>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Feedback on whether the organization 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met customer requirements</a:t>
            </a:r>
          </a:p>
          <a:p>
            <a:pPr lvl="1"/>
            <a:r>
              <a:rPr lang="en-US" dirty="0" smtClean="0"/>
              <a:t>Post production information as per regulatory requirements</a:t>
            </a:r>
          </a:p>
          <a:p>
            <a:r>
              <a:rPr lang="en-US" dirty="0" smtClean="0"/>
              <a:t>Feedback output is the input of risk management</a:t>
            </a:r>
          </a:p>
          <a:p>
            <a:pPr lvl="1"/>
            <a:r>
              <a:rPr lang="en-US" dirty="0" smtClean="0"/>
              <a:t>Product conformity</a:t>
            </a:r>
          </a:p>
          <a:p>
            <a:pPr lvl="1"/>
            <a:r>
              <a:rPr lang="en-US" dirty="0" smtClean="0"/>
              <a:t>Improvement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12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Complaint SOP</a:t>
            </a:r>
            <a:br>
              <a:rPr lang="en-US" dirty="0" smtClean="0"/>
            </a:br>
            <a:r>
              <a:rPr lang="en-US" sz="3200" dirty="0"/>
              <a:t>8.2.2 Complaint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a) receiving and recording information;</a:t>
            </a:r>
          </a:p>
          <a:p>
            <a:r>
              <a:rPr lang="en-US" sz="2800" dirty="0"/>
              <a:t>b) evaluating </a:t>
            </a:r>
            <a:r>
              <a:rPr lang="en-US" sz="2800" dirty="0" smtClean="0"/>
              <a:t>information, determine </a:t>
            </a:r>
            <a:r>
              <a:rPr lang="en-US" sz="2800" dirty="0"/>
              <a:t>if </a:t>
            </a:r>
            <a:r>
              <a:rPr lang="en-US" sz="2800" dirty="0" smtClean="0"/>
              <a:t>is a complaint;</a:t>
            </a:r>
          </a:p>
          <a:p>
            <a:pPr lvl="1"/>
            <a:r>
              <a:rPr lang="en-US" sz="2400" dirty="0" smtClean="0"/>
              <a:t>Justification of not acceptance of complaint</a:t>
            </a:r>
            <a:endParaRPr lang="en-US" sz="2400" dirty="0"/>
          </a:p>
          <a:p>
            <a:r>
              <a:rPr lang="en-US" sz="2800" dirty="0"/>
              <a:t>c) investigating complaints</a:t>
            </a:r>
            <a:r>
              <a:rPr lang="en-US" sz="2800" dirty="0" smtClean="0"/>
              <a:t>;</a:t>
            </a:r>
          </a:p>
          <a:p>
            <a:pPr lvl="1"/>
            <a:r>
              <a:rPr lang="en-US" sz="2400" dirty="0" smtClean="0"/>
              <a:t>Including impact of external parties</a:t>
            </a:r>
            <a:endParaRPr lang="en-US" sz="2400" dirty="0"/>
          </a:p>
          <a:p>
            <a:r>
              <a:rPr lang="en-US" sz="2800" dirty="0"/>
              <a:t>d) determining the need to </a:t>
            </a:r>
            <a:r>
              <a:rPr lang="en-US" sz="2800" dirty="0" smtClean="0"/>
              <a:t>CA reporting</a:t>
            </a:r>
            <a:endParaRPr lang="en-US" sz="2800" dirty="0"/>
          </a:p>
          <a:p>
            <a:r>
              <a:rPr lang="en-US" sz="2800" dirty="0"/>
              <a:t>e) handling of complaint-related </a:t>
            </a:r>
            <a:r>
              <a:rPr lang="en-US" sz="2800" dirty="0" smtClean="0"/>
              <a:t>(NC product) product</a:t>
            </a:r>
            <a:r>
              <a:rPr lang="en-US" sz="2800" dirty="0"/>
              <a:t>;</a:t>
            </a:r>
          </a:p>
          <a:p>
            <a:r>
              <a:rPr lang="en-US" sz="2800" dirty="0"/>
              <a:t>f) determining the need to initiate corrections or corrective actions</a:t>
            </a:r>
          </a:p>
        </p:txBody>
      </p:sp>
    </p:spTree>
    <p:extLst>
      <p:ext uri="{BB962C8B-B14F-4D97-AF65-F5344CB8AC3E}">
        <p14:creationId xmlns:p14="http://schemas.microsoft.com/office/powerpoint/2010/main" val="291785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8.2.3 Reporting to regulatory </a:t>
            </a:r>
            <a:r>
              <a:rPr lang="en-US" dirty="0" smtClean="0"/>
              <a:t>authorities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849866"/>
            <a:ext cx="8229023" cy="3199315"/>
          </a:xfrm>
        </p:spPr>
        <p:txBody>
          <a:bodyPr/>
          <a:lstStyle/>
          <a:p>
            <a:r>
              <a:rPr lang="en-US" i="1" dirty="0"/>
              <a:t>the organization shall document </a:t>
            </a:r>
            <a:r>
              <a:rPr lang="en-US" i="1" dirty="0" smtClean="0"/>
              <a:t>procedures for </a:t>
            </a:r>
            <a:r>
              <a:rPr lang="en-US" i="1" dirty="0"/>
              <a:t>providing notification to the appropriate regulatory authorities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NOTE: appropriate records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79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8.2.4 Internal audit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366953"/>
            <a:ext cx="8229023" cy="4524917"/>
          </a:xfrm>
        </p:spPr>
        <p:txBody>
          <a:bodyPr/>
          <a:lstStyle/>
          <a:p>
            <a:r>
              <a:rPr lang="en-US" dirty="0" smtClean="0"/>
              <a:t>Compliance to</a:t>
            </a:r>
          </a:p>
          <a:p>
            <a:pPr lvl="1"/>
            <a:r>
              <a:rPr lang="en-US" i="1" dirty="0" smtClean="0"/>
              <a:t>planned </a:t>
            </a:r>
            <a:r>
              <a:rPr lang="en-US" i="1" dirty="0"/>
              <a:t>and documented arrangements</a:t>
            </a:r>
            <a:r>
              <a:rPr lang="en-US" i="1" dirty="0" smtClean="0"/>
              <a:t>,</a:t>
            </a:r>
          </a:p>
          <a:p>
            <a:pPr lvl="1"/>
            <a:r>
              <a:rPr lang="en-US" i="1" dirty="0" smtClean="0"/>
              <a:t>requirements </a:t>
            </a:r>
            <a:r>
              <a:rPr lang="en-US" i="1" dirty="0"/>
              <a:t>of this International Standard</a:t>
            </a:r>
            <a:r>
              <a:rPr lang="en-US" i="1" dirty="0" smtClean="0"/>
              <a:t>,</a:t>
            </a:r>
          </a:p>
          <a:p>
            <a:pPr lvl="1"/>
            <a:r>
              <a:rPr lang="en-US" i="1" dirty="0" smtClean="0"/>
              <a:t>quality </a:t>
            </a:r>
            <a:r>
              <a:rPr lang="en-US" i="1" dirty="0"/>
              <a:t>management system requirements established by the organization, </a:t>
            </a:r>
          </a:p>
          <a:p>
            <a:pPr lvl="1"/>
            <a:r>
              <a:rPr lang="en-US" i="1" dirty="0" smtClean="0"/>
              <a:t> applicable regulatory requirements</a:t>
            </a:r>
          </a:p>
          <a:p>
            <a:pPr lvl="2"/>
            <a:r>
              <a:rPr lang="en-US" dirty="0" smtClean="0"/>
              <a:t>Also product requirements</a:t>
            </a:r>
          </a:p>
          <a:p>
            <a:r>
              <a:rPr lang="en-US" dirty="0" smtClean="0"/>
              <a:t>Effective implementation and maintenance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710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Audit SOP (unvaried)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146019"/>
            <a:ext cx="8229023" cy="4524917"/>
          </a:xfrm>
        </p:spPr>
        <p:txBody>
          <a:bodyPr/>
          <a:lstStyle/>
          <a:p>
            <a:r>
              <a:rPr lang="en-US" dirty="0" smtClean="0"/>
              <a:t>Responsibilities (impartiality and competence)</a:t>
            </a:r>
          </a:p>
          <a:p>
            <a:pPr lvl="1"/>
            <a:r>
              <a:rPr lang="en-US" dirty="0" smtClean="0"/>
              <a:t>Planning </a:t>
            </a:r>
            <a:endParaRPr lang="en-US" dirty="0"/>
          </a:p>
          <a:p>
            <a:pPr lvl="1"/>
            <a:r>
              <a:rPr lang="en-US" dirty="0" smtClean="0"/>
              <a:t>conducting </a:t>
            </a:r>
            <a:r>
              <a:rPr lang="en-US" dirty="0"/>
              <a:t>audits </a:t>
            </a:r>
          </a:p>
          <a:p>
            <a:pPr lvl="1"/>
            <a:r>
              <a:rPr lang="en-US" dirty="0" smtClean="0"/>
              <a:t>recording </a:t>
            </a:r>
            <a:r>
              <a:rPr lang="en-US" dirty="0"/>
              <a:t>and </a:t>
            </a:r>
            <a:r>
              <a:rPr lang="en-US" dirty="0" smtClean="0"/>
              <a:t>reporting</a:t>
            </a:r>
          </a:p>
          <a:p>
            <a:r>
              <a:rPr lang="en-US" dirty="0" smtClean="0"/>
              <a:t>Audit plan as per risk approach</a:t>
            </a:r>
          </a:p>
          <a:p>
            <a:pPr lvl="1"/>
            <a:r>
              <a:rPr lang="en-US" dirty="0" smtClean="0"/>
              <a:t>Process criticality</a:t>
            </a:r>
          </a:p>
          <a:p>
            <a:pPr lvl="1"/>
            <a:r>
              <a:rPr lang="en-US" dirty="0" smtClean="0"/>
              <a:t>Results from previous audits</a:t>
            </a:r>
          </a:p>
          <a:p>
            <a:r>
              <a:rPr lang="en-US" dirty="0" smtClean="0"/>
              <a:t>Reporting of NC found during audits</a:t>
            </a:r>
          </a:p>
          <a:p>
            <a:r>
              <a:rPr lang="en-US" dirty="0" smtClean="0"/>
              <a:t> Follow up of 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609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8.2.5 Monitoring and </a:t>
            </a:r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93309"/>
            <a:ext cx="8229023" cy="4524917"/>
          </a:xfrm>
        </p:spPr>
        <p:txBody>
          <a:bodyPr/>
          <a:lstStyle/>
          <a:p>
            <a:r>
              <a:rPr lang="en-US" dirty="0" smtClean="0"/>
              <a:t>Of processes (clause 8.2.5)</a:t>
            </a:r>
          </a:p>
          <a:p>
            <a:pPr lvl="1"/>
            <a:r>
              <a:rPr lang="en-US" i="1" dirty="0" smtClean="0"/>
              <a:t>Suitable methods for monitoring</a:t>
            </a:r>
          </a:p>
          <a:p>
            <a:pPr lvl="2"/>
            <a:r>
              <a:rPr lang="en-US" dirty="0" smtClean="0"/>
              <a:t>Production records and evaluation of collected data</a:t>
            </a:r>
          </a:p>
          <a:p>
            <a:r>
              <a:rPr lang="en-US" dirty="0" smtClean="0"/>
              <a:t>Of products (clause 8.2.6)</a:t>
            </a:r>
          </a:p>
          <a:p>
            <a:pPr lvl="1"/>
            <a:r>
              <a:rPr lang="en-US" dirty="0"/>
              <a:t>Evidence of conformity with the </a:t>
            </a:r>
            <a:r>
              <a:rPr lang="en-US" dirty="0" smtClean="0"/>
              <a:t>acceptance criteria</a:t>
            </a:r>
          </a:p>
          <a:p>
            <a:pPr lvl="1"/>
            <a:r>
              <a:rPr lang="en-US" dirty="0" smtClean="0"/>
              <a:t>Identify of control personnel</a:t>
            </a:r>
          </a:p>
          <a:p>
            <a:pPr lvl="2"/>
            <a:r>
              <a:rPr lang="en-US" dirty="0" smtClean="0"/>
              <a:t>For release</a:t>
            </a:r>
          </a:p>
          <a:p>
            <a:pPr lvl="2"/>
            <a:r>
              <a:rPr lang="en-US" dirty="0" smtClean="0"/>
              <a:t>For any control for </a:t>
            </a:r>
            <a:r>
              <a:rPr lang="en-US" dirty="0" err="1" smtClean="0"/>
              <a:t>implantables</a:t>
            </a:r>
            <a:endParaRPr lang="en-US" dirty="0" smtClean="0"/>
          </a:p>
          <a:p>
            <a:pPr lvl="1"/>
            <a:r>
              <a:rPr lang="en-US" dirty="0" smtClean="0"/>
              <a:t>Quarantine of products under QC evaluation</a:t>
            </a:r>
          </a:p>
        </p:txBody>
      </p:sp>
    </p:spTree>
    <p:extLst>
      <p:ext uri="{BB962C8B-B14F-4D97-AF65-F5344CB8AC3E}">
        <p14:creationId xmlns:p14="http://schemas.microsoft.com/office/powerpoint/2010/main" val="2398822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 product SOP</a:t>
            </a:r>
            <a:br>
              <a:rPr lang="en-US" dirty="0" smtClean="0"/>
            </a:br>
            <a:r>
              <a:rPr lang="en-US" sz="3200" dirty="0" smtClean="0"/>
              <a:t>8.3 </a:t>
            </a:r>
            <a:r>
              <a:rPr lang="en-US" sz="3200" dirty="0"/>
              <a:t>Control of nonconforming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Aim: NC product is </a:t>
            </a:r>
            <a:r>
              <a:rPr lang="en-US" i="1" dirty="0" smtClean="0"/>
              <a:t>identified </a:t>
            </a:r>
            <a:r>
              <a:rPr lang="en-US" i="1" dirty="0"/>
              <a:t>and controlled to prevent its unintended use or delivery</a:t>
            </a:r>
            <a:r>
              <a:rPr lang="en-US" i="1" dirty="0" smtClean="0"/>
              <a:t>.</a:t>
            </a:r>
          </a:p>
          <a:p>
            <a:r>
              <a:rPr lang="en-US" sz="2800" dirty="0" smtClean="0"/>
              <a:t>Identification</a:t>
            </a:r>
            <a:r>
              <a:rPr lang="en-US" sz="2800" dirty="0"/>
              <a:t> </a:t>
            </a:r>
            <a:r>
              <a:rPr lang="en-US" sz="2800" dirty="0" smtClean="0"/>
              <a:t>and documentation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egregation</a:t>
            </a:r>
            <a:r>
              <a:rPr lang="en-US" sz="2800" dirty="0"/>
              <a:t>, </a:t>
            </a:r>
            <a:endParaRPr lang="en-US" sz="2800" dirty="0" smtClean="0"/>
          </a:p>
          <a:p>
            <a:r>
              <a:rPr lang="en-US" sz="2800" dirty="0" smtClean="0"/>
              <a:t>Evaluation,</a:t>
            </a:r>
          </a:p>
          <a:p>
            <a:pPr lvl="1"/>
            <a:r>
              <a:rPr lang="en-US" sz="2400" dirty="0"/>
              <a:t>determination of the need for an investigation </a:t>
            </a:r>
          </a:p>
          <a:p>
            <a:pPr lvl="1"/>
            <a:r>
              <a:rPr lang="en-US" sz="2400" dirty="0"/>
              <a:t>notification of any external party responsible for the </a:t>
            </a:r>
            <a:r>
              <a:rPr lang="en-US" sz="2400" dirty="0" smtClean="0"/>
              <a:t>NC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isposition </a:t>
            </a:r>
            <a:r>
              <a:rPr lang="en-US" sz="2800" dirty="0"/>
              <a:t>of nonconforming </a:t>
            </a:r>
            <a:r>
              <a:rPr lang="en-US" sz="2800" dirty="0" smtClean="0"/>
              <a:t>product</a:t>
            </a:r>
          </a:p>
          <a:p>
            <a:pPr lvl="1"/>
            <a:r>
              <a:rPr lang="en-US" sz="2400" dirty="0" smtClean="0"/>
              <a:t>Rationale of decisions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7422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8.3.2 Actions in response </a:t>
            </a:r>
            <a:r>
              <a:rPr lang="en-US" sz="3600" dirty="0" smtClean="0"/>
              <a:t>to NC product </a:t>
            </a:r>
            <a:r>
              <a:rPr lang="en-US" sz="3600" dirty="0"/>
              <a:t>detected before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NC correction (reword see clause 8.3.4)</a:t>
            </a:r>
          </a:p>
          <a:p>
            <a:r>
              <a:rPr lang="en-US" dirty="0" smtClean="0"/>
              <a:t>Limitation to use</a:t>
            </a:r>
          </a:p>
          <a:p>
            <a:r>
              <a:rPr lang="en-US" dirty="0" smtClean="0"/>
              <a:t>Use under concession</a:t>
            </a:r>
          </a:p>
          <a:p>
            <a:pPr lvl="1"/>
            <a:r>
              <a:rPr lang="en-US" dirty="0" smtClean="0"/>
              <a:t>Justified</a:t>
            </a:r>
          </a:p>
          <a:p>
            <a:pPr lvl="1"/>
            <a:r>
              <a:rPr lang="en-US" dirty="0" smtClean="0"/>
              <a:t>Approved by customer</a:t>
            </a:r>
          </a:p>
          <a:p>
            <a:pPr lvl="1"/>
            <a:r>
              <a:rPr lang="en-US" dirty="0" smtClean="0"/>
              <a:t>Still in compliance with regulatory requirements</a:t>
            </a:r>
          </a:p>
          <a:p>
            <a:pPr lvl="1"/>
            <a:r>
              <a:rPr lang="en-US" dirty="0" smtClean="0"/>
              <a:t>Detailed record (of justification and responsible board)</a:t>
            </a:r>
          </a:p>
        </p:txBody>
      </p:sp>
    </p:spTree>
    <p:extLst>
      <p:ext uri="{BB962C8B-B14F-4D97-AF65-F5344CB8AC3E}">
        <p14:creationId xmlns:p14="http://schemas.microsoft.com/office/powerpoint/2010/main" val="359615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Regrade</a:t>
            </a:r>
            <a:r>
              <a:rPr lang="en-US" dirty="0" smtClean="0"/>
              <a:t> for use under concession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3.12.4 </a:t>
            </a:r>
            <a:r>
              <a:rPr lang="en-US" dirty="0" err="1" smtClean="0"/>
              <a:t>regrade</a:t>
            </a:r>
            <a:r>
              <a:rPr lang="en-US" dirty="0" smtClean="0"/>
              <a:t>: alteration </a:t>
            </a:r>
            <a:r>
              <a:rPr lang="en-US" dirty="0"/>
              <a:t>of the </a:t>
            </a:r>
            <a:r>
              <a:rPr lang="en-US" dirty="0" smtClean="0"/>
              <a:t>grade </a:t>
            </a:r>
            <a:r>
              <a:rPr lang="en-US" dirty="0"/>
              <a:t>of a </a:t>
            </a:r>
            <a:r>
              <a:rPr lang="en-US" dirty="0" smtClean="0"/>
              <a:t>NC product in </a:t>
            </a:r>
            <a:r>
              <a:rPr lang="en-US" dirty="0"/>
              <a:t>order </a:t>
            </a:r>
            <a:r>
              <a:rPr lang="en-US" dirty="0" smtClean="0"/>
              <a:t>to make </a:t>
            </a:r>
            <a:r>
              <a:rPr lang="en-US" dirty="0"/>
              <a:t>it conform to </a:t>
            </a:r>
            <a:r>
              <a:rPr lang="en-US" dirty="0" smtClean="0"/>
              <a:t>requirements </a:t>
            </a:r>
            <a:r>
              <a:rPr lang="en-US" dirty="0"/>
              <a:t>differing from the initial </a:t>
            </a:r>
            <a:r>
              <a:rPr lang="en-US" dirty="0" smtClean="0"/>
              <a:t>requirements</a:t>
            </a:r>
          </a:p>
          <a:p>
            <a:r>
              <a:rPr lang="en-US" dirty="0" smtClean="0"/>
              <a:t>3.6.3 grade: category </a:t>
            </a:r>
            <a:r>
              <a:rPr lang="en-US" dirty="0"/>
              <a:t>or rank given to different </a:t>
            </a:r>
            <a:r>
              <a:rPr lang="en-US" dirty="0" smtClean="0"/>
              <a:t>requirements </a:t>
            </a:r>
            <a:r>
              <a:rPr lang="en-US" dirty="0"/>
              <a:t>for an object </a:t>
            </a:r>
            <a:r>
              <a:rPr lang="en-US" dirty="0" smtClean="0"/>
              <a:t>having </a:t>
            </a:r>
            <a:r>
              <a:rPr lang="en-US" dirty="0"/>
              <a:t>the same functional use</a:t>
            </a:r>
          </a:p>
        </p:txBody>
      </p:sp>
    </p:spTree>
    <p:extLst>
      <p:ext uri="{BB962C8B-B14F-4D97-AF65-F5344CB8AC3E}">
        <p14:creationId xmlns:p14="http://schemas.microsoft.com/office/powerpoint/2010/main" val="1229847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8.3.3 Actions in response to </a:t>
            </a:r>
            <a:r>
              <a:rPr lang="en-US" sz="4000" dirty="0" smtClean="0"/>
              <a:t>NC  </a:t>
            </a:r>
            <a:r>
              <a:rPr lang="en-US" sz="4000" dirty="0"/>
              <a:t>product detected after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action appropriate to the effects, or potential </a:t>
            </a:r>
            <a:r>
              <a:rPr lang="en-US" dirty="0" smtClean="0"/>
              <a:t>effects</a:t>
            </a:r>
          </a:p>
          <a:p>
            <a:r>
              <a:rPr lang="en-US" dirty="0"/>
              <a:t>document procedures for issuing </a:t>
            </a:r>
            <a:r>
              <a:rPr lang="en-US" dirty="0" smtClean="0"/>
              <a:t>advisory notices</a:t>
            </a:r>
          </a:p>
          <a:p>
            <a:pPr lvl="1"/>
            <a:r>
              <a:rPr lang="en-US" i="1" dirty="0" smtClean="0"/>
              <a:t>At any time</a:t>
            </a:r>
          </a:p>
          <a:p>
            <a:pPr marL="457200" lvl="1" indent="0">
              <a:buNone/>
            </a:pPr>
            <a:endParaRPr lang="en-US" i="1" dirty="0" smtClean="0"/>
          </a:p>
          <a:p>
            <a:r>
              <a:rPr lang="en-US" dirty="0" smtClean="0"/>
              <a:t>NOTE: new clause but same content as old version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905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SOP for rework</a:t>
            </a:r>
            <a:r>
              <a:rPr lang="en-US" dirty="0"/>
              <a:t>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8.3.4 Rework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takes </a:t>
            </a:r>
            <a:r>
              <a:rPr lang="en-US" dirty="0" smtClean="0"/>
              <a:t>into account </a:t>
            </a:r>
            <a:r>
              <a:rPr lang="en-US" dirty="0"/>
              <a:t>the potential adverse effect of the </a:t>
            </a:r>
            <a:r>
              <a:rPr lang="en-US" dirty="0" smtClean="0"/>
              <a:t>rework</a:t>
            </a:r>
          </a:p>
          <a:p>
            <a:r>
              <a:rPr lang="en-US" dirty="0"/>
              <a:t>procedures shall undergo </a:t>
            </a:r>
            <a:r>
              <a:rPr lang="en-US" dirty="0" smtClean="0"/>
              <a:t>the same </a:t>
            </a:r>
            <a:r>
              <a:rPr lang="en-US" dirty="0"/>
              <a:t>review and approval as the original </a:t>
            </a:r>
            <a:r>
              <a:rPr lang="en-US" dirty="0" smtClean="0"/>
              <a:t>procedure</a:t>
            </a:r>
          </a:p>
          <a:p>
            <a:r>
              <a:rPr lang="en-US" dirty="0"/>
              <a:t>product shall be </a:t>
            </a:r>
            <a:r>
              <a:rPr lang="en-US" dirty="0" smtClean="0"/>
              <a:t>verified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</a:p>
          <a:p>
            <a:pPr lvl="1"/>
            <a:r>
              <a:rPr lang="en-US" dirty="0" smtClean="0"/>
              <a:t>Increased sampling?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definitions</a:t>
            </a:r>
            <a:br>
              <a:rPr lang="en-US" dirty="0" smtClean="0"/>
            </a:br>
            <a:r>
              <a:rPr lang="en-US" sz="3600" dirty="0" smtClean="0"/>
              <a:t>ISO 9000:2015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3.12.8 rework: action </a:t>
            </a:r>
            <a:r>
              <a:rPr lang="en-US" sz="2800" dirty="0"/>
              <a:t>on a </a:t>
            </a:r>
            <a:r>
              <a:rPr lang="en-US" sz="2800" dirty="0" smtClean="0"/>
              <a:t>NC </a:t>
            </a:r>
            <a:r>
              <a:rPr lang="en-US" sz="2800" dirty="0"/>
              <a:t>product </a:t>
            </a:r>
            <a:r>
              <a:rPr lang="en-US" sz="2800" dirty="0" smtClean="0"/>
              <a:t>to </a:t>
            </a:r>
            <a:r>
              <a:rPr lang="en-US" sz="2800" dirty="0"/>
              <a:t>make it conform to </a:t>
            </a:r>
            <a:r>
              <a:rPr lang="en-US" sz="2800" dirty="0" smtClean="0"/>
              <a:t>the requirements </a:t>
            </a:r>
            <a:endParaRPr lang="en-US" sz="2800" dirty="0"/>
          </a:p>
          <a:p>
            <a:pPr lvl="1"/>
            <a:r>
              <a:rPr lang="en-US" sz="2400" dirty="0" smtClean="0"/>
              <a:t>Rework </a:t>
            </a:r>
            <a:r>
              <a:rPr lang="en-US" sz="2400" dirty="0"/>
              <a:t>can affect or change parts of the nonconforming product or service.</a:t>
            </a:r>
          </a:p>
          <a:p>
            <a:r>
              <a:rPr lang="en-US" sz="2800" dirty="0" smtClean="0"/>
              <a:t>3.12.9 repair: action </a:t>
            </a:r>
            <a:r>
              <a:rPr lang="en-US" sz="2800" dirty="0"/>
              <a:t>on a </a:t>
            </a:r>
            <a:r>
              <a:rPr lang="en-US" sz="2800" dirty="0" smtClean="0"/>
              <a:t>NC product </a:t>
            </a:r>
            <a:r>
              <a:rPr lang="en-US" sz="2800" dirty="0"/>
              <a:t>to make it acceptable for the </a:t>
            </a:r>
            <a:r>
              <a:rPr lang="en-US" sz="2800" dirty="0" smtClean="0"/>
              <a:t>intended use</a:t>
            </a:r>
            <a:endParaRPr lang="en-US" sz="2800" dirty="0"/>
          </a:p>
          <a:p>
            <a:pPr lvl="1"/>
            <a:r>
              <a:rPr lang="en-US" sz="2400" dirty="0" smtClean="0"/>
              <a:t>does </a:t>
            </a:r>
            <a:r>
              <a:rPr lang="en-US" sz="2400" dirty="0"/>
              <a:t>not necessarily make </a:t>
            </a:r>
            <a:r>
              <a:rPr lang="en-US" sz="2400" dirty="0" smtClean="0"/>
              <a:t>the product </a:t>
            </a:r>
            <a:r>
              <a:rPr lang="en-US" sz="2400" dirty="0"/>
              <a:t>or service conform to the </a:t>
            </a:r>
            <a:r>
              <a:rPr lang="en-US" sz="2400" dirty="0" smtClean="0"/>
              <a:t>requirements, a concession may be </a:t>
            </a:r>
            <a:r>
              <a:rPr lang="en-US" sz="2400" dirty="0"/>
              <a:t>required.</a:t>
            </a:r>
          </a:p>
          <a:p>
            <a:pPr lvl="1"/>
            <a:r>
              <a:rPr lang="en-US" sz="2400" dirty="0" smtClean="0"/>
              <a:t>Includes repair during maintenance</a:t>
            </a:r>
            <a:r>
              <a:rPr lang="en-US" sz="2400" dirty="0"/>
              <a:t>.</a:t>
            </a:r>
          </a:p>
          <a:p>
            <a:pPr lvl="1"/>
            <a:r>
              <a:rPr lang="en-US" sz="2400" dirty="0" smtClean="0"/>
              <a:t>can </a:t>
            </a:r>
            <a:r>
              <a:rPr lang="en-US" sz="2400" dirty="0"/>
              <a:t>affect or change parts of the </a:t>
            </a:r>
            <a:r>
              <a:rPr lang="en-US" sz="2400" dirty="0" smtClean="0"/>
              <a:t>NC product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15041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“Management review input” SOP</a:t>
            </a:r>
            <a:br>
              <a:rPr lang="en-US" dirty="0" smtClean="0"/>
            </a:br>
            <a:r>
              <a:rPr lang="en-US" dirty="0" smtClean="0"/>
              <a:t>8.4 </a:t>
            </a:r>
            <a:r>
              <a:rPr lang="en-US" dirty="0"/>
              <a:t>Analysis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determine, collect and </a:t>
            </a:r>
            <a:r>
              <a:rPr lang="en-US" dirty="0" err="1"/>
              <a:t>analyse</a:t>
            </a:r>
            <a:r>
              <a:rPr lang="en-US" dirty="0"/>
              <a:t> appropriate </a:t>
            </a:r>
            <a:r>
              <a:rPr lang="en-US" dirty="0" smtClean="0"/>
              <a:t>data</a:t>
            </a:r>
          </a:p>
          <a:p>
            <a:pPr lvl="1"/>
            <a:r>
              <a:rPr lang="en-US" i="1" dirty="0" smtClean="0"/>
              <a:t>a</a:t>
            </a:r>
            <a:r>
              <a:rPr lang="en-US" i="1" dirty="0"/>
              <a:t>) feedback;</a:t>
            </a:r>
          </a:p>
          <a:p>
            <a:pPr lvl="1"/>
            <a:r>
              <a:rPr lang="en-US" i="1" dirty="0"/>
              <a:t>b) conformity to product requirements;</a:t>
            </a:r>
          </a:p>
          <a:p>
            <a:pPr lvl="1"/>
            <a:r>
              <a:rPr lang="en-US" i="1" dirty="0"/>
              <a:t>c) characteristics and trends of processes and product including opportunities for improvement;</a:t>
            </a:r>
          </a:p>
          <a:p>
            <a:pPr lvl="1"/>
            <a:r>
              <a:rPr lang="en-US" i="1" dirty="0"/>
              <a:t>d) suppliers;</a:t>
            </a:r>
          </a:p>
          <a:p>
            <a:pPr lvl="1"/>
            <a:r>
              <a:rPr lang="en-US" i="1" dirty="0"/>
              <a:t>e) audits;</a:t>
            </a:r>
          </a:p>
          <a:p>
            <a:pPr lvl="1"/>
            <a:r>
              <a:rPr lang="en-US" i="1" dirty="0" smtClean="0"/>
              <a:t>f</a:t>
            </a:r>
            <a:r>
              <a:rPr lang="en-US" i="1" dirty="0"/>
              <a:t>) service reports, as </a:t>
            </a:r>
            <a:r>
              <a:rPr lang="en-US" i="1" dirty="0" smtClean="0"/>
              <a:t>appropriate</a:t>
            </a:r>
          </a:p>
        </p:txBody>
      </p:sp>
    </p:spTree>
    <p:extLst>
      <p:ext uri="{BB962C8B-B14F-4D97-AF65-F5344CB8AC3E}">
        <p14:creationId xmlns:p14="http://schemas.microsoft.com/office/powerpoint/2010/main" val="54216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8.5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072375"/>
            <a:ext cx="8229023" cy="4524917"/>
          </a:xfrm>
        </p:spPr>
        <p:txBody>
          <a:bodyPr/>
          <a:lstStyle/>
          <a:p>
            <a:r>
              <a:rPr lang="en-US" dirty="0" smtClean="0"/>
              <a:t>Ensure consistent</a:t>
            </a:r>
          </a:p>
          <a:p>
            <a:pPr lvl="1"/>
            <a:r>
              <a:rPr lang="en-US" dirty="0"/>
              <a:t>suitability, adequacy and effectiveness of the quality management </a:t>
            </a:r>
            <a:r>
              <a:rPr lang="en-US" dirty="0" smtClean="0"/>
              <a:t>system</a:t>
            </a:r>
          </a:p>
          <a:p>
            <a:pPr lvl="1"/>
            <a:r>
              <a:rPr lang="en-US" dirty="0" smtClean="0"/>
              <a:t>Medical device </a:t>
            </a:r>
            <a:r>
              <a:rPr lang="en-US" dirty="0"/>
              <a:t>safety and </a:t>
            </a:r>
            <a:r>
              <a:rPr lang="en-US" dirty="0" smtClean="0"/>
              <a:t>performance</a:t>
            </a:r>
          </a:p>
          <a:p>
            <a:r>
              <a:rPr lang="en-US" dirty="0" smtClean="0"/>
              <a:t>Inputs for improvement</a:t>
            </a:r>
          </a:p>
          <a:p>
            <a:pPr lvl="1"/>
            <a:r>
              <a:rPr lang="en-US" dirty="0"/>
              <a:t>quality policy, quality objectives, </a:t>
            </a:r>
            <a:endParaRPr lang="en-US" dirty="0" smtClean="0"/>
          </a:p>
          <a:p>
            <a:pPr lvl="1"/>
            <a:r>
              <a:rPr lang="en-US" dirty="0" smtClean="0"/>
              <a:t>audit </a:t>
            </a:r>
            <a:r>
              <a:rPr lang="en-US" dirty="0"/>
              <a:t>results, </a:t>
            </a:r>
            <a:endParaRPr lang="en-US" dirty="0" smtClean="0"/>
          </a:p>
          <a:p>
            <a:pPr lvl="1"/>
            <a:r>
              <a:rPr lang="en-US" dirty="0" err="1" smtClean="0"/>
              <a:t>postmarket</a:t>
            </a:r>
            <a:r>
              <a:rPr lang="en-US" dirty="0" smtClean="0"/>
              <a:t> surveillance</a:t>
            </a:r>
          </a:p>
          <a:p>
            <a:pPr lvl="1"/>
            <a:r>
              <a:rPr lang="en-US" dirty="0" smtClean="0"/>
              <a:t>analysis </a:t>
            </a:r>
            <a:r>
              <a:rPr lang="en-US" dirty="0"/>
              <a:t>of data, corrective actions, preventive actions and management review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50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8.5.2 Corrective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93309"/>
            <a:ext cx="8229023" cy="4524917"/>
          </a:xfrm>
        </p:spPr>
        <p:txBody>
          <a:bodyPr/>
          <a:lstStyle/>
          <a:p>
            <a:r>
              <a:rPr lang="en-US" sz="2400" i="1" dirty="0"/>
              <a:t>a</a:t>
            </a:r>
            <a:r>
              <a:rPr lang="en-US" sz="2400" i="1" u="sng" dirty="0"/>
              <a:t>) reviewing </a:t>
            </a:r>
            <a:r>
              <a:rPr lang="en-US" sz="2400" i="1" dirty="0"/>
              <a:t>nonconformities (including complaints);</a:t>
            </a:r>
          </a:p>
          <a:p>
            <a:r>
              <a:rPr lang="en-US" sz="2400" i="1" dirty="0"/>
              <a:t>b) determining the </a:t>
            </a:r>
            <a:r>
              <a:rPr lang="en-US" sz="2400" i="1" u="sng" dirty="0"/>
              <a:t>causes</a:t>
            </a:r>
            <a:r>
              <a:rPr lang="en-US" sz="2400" i="1" dirty="0"/>
              <a:t> of nonconformities;</a:t>
            </a:r>
          </a:p>
          <a:p>
            <a:r>
              <a:rPr lang="en-US" sz="2400" i="1" dirty="0"/>
              <a:t>c) evaluating the need for action to ensure that </a:t>
            </a:r>
            <a:r>
              <a:rPr lang="en-US" sz="2400" i="1" dirty="0" smtClean="0"/>
              <a:t>NCs </a:t>
            </a:r>
            <a:r>
              <a:rPr lang="en-US" sz="2400" i="1" u="sng" dirty="0"/>
              <a:t>do not recur</a:t>
            </a:r>
            <a:r>
              <a:rPr lang="en-US" sz="2400" i="1" dirty="0"/>
              <a:t>;</a:t>
            </a:r>
          </a:p>
          <a:p>
            <a:r>
              <a:rPr lang="en-US" sz="2400" i="1" dirty="0"/>
              <a:t>d) planning and documenting </a:t>
            </a:r>
            <a:r>
              <a:rPr lang="en-US" sz="2400" i="1" u="sng" dirty="0"/>
              <a:t>actio</a:t>
            </a:r>
            <a:r>
              <a:rPr lang="en-US" sz="2400" i="1" dirty="0"/>
              <a:t>n needed and implementing such action, including, as appropriate</a:t>
            </a:r>
            <a:r>
              <a:rPr lang="en-US" sz="2400" i="1" dirty="0" smtClean="0"/>
              <a:t>, updating </a:t>
            </a:r>
            <a:r>
              <a:rPr lang="en-US" sz="2400" i="1" dirty="0"/>
              <a:t>documentation;</a:t>
            </a:r>
          </a:p>
          <a:p>
            <a:r>
              <a:rPr lang="en-US" sz="2400" i="1" dirty="0"/>
              <a:t>e) verifying that the corrective </a:t>
            </a:r>
            <a:r>
              <a:rPr lang="en-US" sz="2400" i="1" u="sng" dirty="0"/>
              <a:t>action does not adversely affect </a:t>
            </a:r>
            <a:r>
              <a:rPr lang="en-US" sz="2400" i="1" dirty="0"/>
              <a:t>the ability to meet </a:t>
            </a:r>
            <a:r>
              <a:rPr lang="en-US" sz="2400" i="1" dirty="0" smtClean="0"/>
              <a:t>applicable regulatory </a:t>
            </a:r>
            <a:r>
              <a:rPr lang="en-US" sz="2400" i="1" dirty="0"/>
              <a:t>requirements or the safety and performance of the medical device</a:t>
            </a:r>
            <a:r>
              <a:rPr lang="en-US" sz="2400" i="1" dirty="0" smtClean="0"/>
              <a:t>;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NEW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400" i="1" dirty="0"/>
              <a:t>f) </a:t>
            </a:r>
            <a:r>
              <a:rPr lang="en-US" sz="2400" i="1" u="sng" dirty="0"/>
              <a:t>reviewing</a:t>
            </a:r>
            <a:r>
              <a:rPr lang="en-US" sz="2400" i="1" dirty="0"/>
              <a:t> the effectiveness of corrective action taken</a:t>
            </a:r>
          </a:p>
        </p:txBody>
      </p:sp>
    </p:spTree>
    <p:extLst>
      <p:ext uri="{BB962C8B-B14F-4D97-AF65-F5344CB8AC3E}">
        <p14:creationId xmlns:p14="http://schemas.microsoft.com/office/powerpoint/2010/main" val="649526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8.5.3 Preventive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89" y="1219664"/>
            <a:ext cx="8229023" cy="4524917"/>
          </a:xfrm>
        </p:spPr>
        <p:txBody>
          <a:bodyPr/>
          <a:lstStyle/>
          <a:p>
            <a:pPr marL="0" indent="0">
              <a:buNone/>
            </a:pPr>
            <a:r>
              <a:rPr lang="en-US" sz="2800" i="1" dirty="0"/>
              <a:t>a) determining potential </a:t>
            </a:r>
            <a:r>
              <a:rPr lang="en-US" sz="2800" i="1" dirty="0" smtClean="0"/>
              <a:t>NCs </a:t>
            </a:r>
            <a:r>
              <a:rPr lang="en-US" sz="2800" i="1" dirty="0"/>
              <a:t>and their causes;</a:t>
            </a:r>
          </a:p>
          <a:p>
            <a:pPr marL="0" indent="0">
              <a:buNone/>
            </a:pPr>
            <a:r>
              <a:rPr lang="en-US" sz="2800" i="1" dirty="0"/>
              <a:t>b) evaluating the need for action to prevent occurrence </a:t>
            </a:r>
            <a:endParaRPr lang="en-US" sz="2800" i="1" dirty="0" smtClean="0"/>
          </a:p>
          <a:p>
            <a:pPr marL="0" indent="0">
              <a:buNone/>
            </a:pPr>
            <a:r>
              <a:rPr lang="en-US" sz="2800" i="1" dirty="0" smtClean="0"/>
              <a:t>c</a:t>
            </a:r>
            <a:r>
              <a:rPr lang="en-US" sz="2800" i="1" dirty="0"/>
              <a:t>) planning and documenting action needed and implementing such action, including, as appropriate</a:t>
            </a:r>
            <a:r>
              <a:rPr lang="en-US" sz="2800" i="1" dirty="0" smtClean="0"/>
              <a:t>, updating </a:t>
            </a:r>
            <a:r>
              <a:rPr lang="en-US" sz="2800" i="1" dirty="0"/>
              <a:t>documentation;</a:t>
            </a:r>
          </a:p>
          <a:p>
            <a:pPr marL="0" indent="0">
              <a:buNone/>
            </a:pPr>
            <a:r>
              <a:rPr lang="en-US" sz="2800" i="1" dirty="0"/>
              <a:t>d) verifying that the action does not adversely affect the ability to meet applicable </a:t>
            </a:r>
            <a:r>
              <a:rPr lang="en-US" sz="2800" i="1" dirty="0" smtClean="0"/>
              <a:t>regulatory requirements </a:t>
            </a:r>
            <a:r>
              <a:rPr lang="en-US" sz="2800" i="1" dirty="0"/>
              <a:t>or the safety and performance of the medical device</a:t>
            </a:r>
            <a:r>
              <a:rPr lang="en-US" sz="2800" i="1" dirty="0" smtClean="0"/>
              <a:t>; 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en-US" sz="2800" i="1" dirty="0"/>
              <a:t>e) reviewing the effectiveness of the preventive action taken,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095093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1410" y="629949"/>
            <a:ext cx="5619750" cy="75334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defRPr/>
            </a:pPr>
            <a:endParaRPr lang="it-IT" sz="3600" dirty="0">
              <a:solidFill>
                <a:srgbClr val="5F5F5F"/>
              </a:solidFill>
              <a:latin typeface="Trebuchet MS" charset="0"/>
              <a:cs typeface="+mj-cs"/>
            </a:endParaRPr>
          </a:p>
        </p:txBody>
      </p:sp>
      <p:pic>
        <p:nvPicPr>
          <p:cNvPr id="29698" name="Picture 4" descr="Haunted-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614" y="336082"/>
            <a:ext cx="5039591" cy="587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86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3</a:t>
            </a:r>
            <a:r>
              <a:rPr lang="it-IT" baseline="30000" smtClean="0"/>
              <a:t>rd</a:t>
            </a:r>
            <a:r>
              <a:rPr lang="it-IT" smtClean="0"/>
              <a:t> - 7</a:t>
            </a:r>
            <a:r>
              <a:rPr lang="it-IT" baseline="30000" smtClean="0"/>
              <a:t>th</a:t>
            </a:r>
            <a:r>
              <a:rPr lang="it-IT" smtClean="0"/>
              <a:t> September 2018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UBORA Design School 2018 - Pisa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50AC5-315C-4847-AC9A-01CC90F42429}" type="slidenum">
              <a:rPr lang="it-IT" smtClean="0"/>
              <a:t>92</a:t>
            </a:fld>
            <a:endParaRPr lang="it-IT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545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3729</Words>
  <Application>Microsoft Macintosh PowerPoint</Application>
  <PresentationFormat>On-screen Show (4:3)</PresentationFormat>
  <Paragraphs>626</Paragraphs>
  <Slides>92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Tema di Office</vt:lpstr>
      <vt:lpstr>ISO 13485:2016 Norm for regulatory compliance</vt:lpstr>
      <vt:lpstr>Risk subjects</vt:lpstr>
      <vt:lpstr>Norms</vt:lpstr>
      <vt:lpstr>Quality Management System</vt:lpstr>
      <vt:lpstr>Definitions….</vt:lpstr>
      <vt:lpstr>Process approach: a management strategy</vt:lpstr>
      <vt:lpstr>Typical processes for any company</vt:lpstr>
      <vt:lpstr>Manufacturers’ responsibility</vt:lpstr>
      <vt:lpstr>General rule for all systems</vt:lpstr>
      <vt:lpstr>Aim of the standard ISO 13485:2016 clause 1.1</vt:lpstr>
      <vt:lpstr>Receivers ISO 13485:2016 clause 1.1</vt:lpstr>
      <vt:lpstr>Receivers </vt:lpstr>
      <vt:lpstr>Mandatory?</vt:lpstr>
      <vt:lpstr>Role of the company</vt:lpstr>
      <vt:lpstr>Relationship to other standards</vt:lpstr>
      <vt:lpstr>Relationship to ISO 9001:2015</vt:lpstr>
      <vt:lpstr>PowerPoint Presentation</vt:lpstr>
      <vt:lpstr>Risk based approach</vt:lpstr>
      <vt:lpstr>Limitations to applicability</vt:lpstr>
      <vt:lpstr>4 Quality management system</vt:lpstr>
      <vt:lpstr>System planning clause 4.1.2</vt:lpstr>
      <vt:lpstr>System functioning clause 4.1.3 and 5.4.2</vt:lpstr>
      <vt:lpstr>System change control clause 4.1.4</vt:lpstr>
      <vt:lpstr>Control of outsourced processes Clause 4.1.5 </vt:lpstr>
      <vt:lpstr>SW validation clause 4.1.6</vt:lpstr>
      <vt:lpstr>4.2 Documentation requirements</vt:lpstr>
      <vt:lpstr>4.2.2 Quality manual (unvaried)</vt:lpstr>
      <vt:lpstr>4.2.3 Medical device file NEW</vt:lpstr>
      <vt:lpstr>Contents of file</vt:lpstr>
      <vt:lpstr>IVD regulation proposal ANNEX II TECHNICAL DOCUMENTATION  </vt:lpstr>
      <vt:lpstr>Written SOP for document control 4.2.4 Control of documents</vt:lpstr>
      <vt:lpstr>Written SOP for document control 4.2.4 Control of documents</vt:lpstr>
      <vt:lpstr>4.2.5 Control of records (unvaried)</vt:lpstr>
      <vt:lpstr>Filing of documents and records</vt:lpstr>
      <vt:lpstr>5.1 Management commitment and  5.2 customer focus</vt:lpstr>
      <vt:lpstr>5.3 Quality policy</vt:lpstr>
      <vt:lpstr>5.4.1 Quality objectives</vt:lpstr>
      <vt:lpstr>5.5.1 Responsibility and authority 5.5.2 Management representative</vt:lpstr>
      <vt:lpstr>5.6 Management review</vt:lpstr>
      <vt:lpstr>5.6.2 Review input</vt:lpstr>
      <vt:lpstr>5.6.2 Review input</vt:lpstr>
      <vt:lpstr>Inputs from other clauses</vt:lpstr>
      <vt:lpstr>5.6.3 Review output</vt:lpstr>
      <vt:lpstr>Documented procedure for HR (unvaried) 6.2 Human resources</vt:lpstr>
      <vt:lpstr>Written procedure 6.3 Infrastructure</vt:lpstr>
      <vt:lpstr>6.4.1 Work environment  6.4.2 Contamination control</vt:lpstr>
      <vt:lpstr>7.1 Planning of product realization</vt:lpstr>
      <vt:lpstr>Process risk management</vt:lpstr>
      <vt:lpstr>7.2.1 Determination of requirements related to product</vt:lpstr>
      <vt:lpstr>7.2.2 Review of requirements related to product</vt:lpstr>
      <vt:lpstr>7.2.3 Communication</vt:lpstr>
      <vt:lpstr>7.3 Design and development</vt:lpstr>
      <vt:lpstr>7.3.2 Design and development planning</vt:lpstr>
      <vt:lpstr>7.3.3 Design and development inputs</vt:lpstr>
      <vt:lpstr>7.3.4 Design and development outputs</vt:lpstr>
      <vt:lpstr>7.3.5 Design and development review</vt:lpstr>
      <vt:lpstr>7.3.6 Design and development verification</vt:lpstr>
      <vt:lpstr>7.3.7 Design and development validation</vt:lpstr>
      <vt:lpstr>7.3.8 Design and development transfer NEW</vt:lpstr>
      <vt:lpstr>7.3.9 Control of design and development changes</vt:lpstr>
      <vt:lpstr>7.4.1 Purchasing process</vt:lpstr>
      <vt:lpstr>7.4.2 Purchasing information</vt:lpstr>
      <vt:lpstr>7.4.3 Verification of purchased product</vt:lpstr>
      <vt:lpstr>7.5.1 Control of production and service provision (unvaried)</vt:lpstr>
      <vt:lpstr>7.5.2 Cleanliness of product (unvaried) 7.5.5 Particular requirements for sterile medical devices</vt:lpstr>
      <vt:lpstr>7.5.3 Installation activities 7.5.4 Servicing activities</vt:lpstr>
      <vt:lpstr>7.5.6 Validation of processes for production and service provision</vt:lpstr>
      <vt:lpstr>Validation SOP</vt:lpstr>
      <vt:lpstr>SW validation (see also clause 4.1.6)</vt:lpstr>
      <vt:lpstr>7.5.8 Identification (unvaried)</vt:lpstr>
      <vt:lpstr>7.5.9 Traceability (unvaried)</vt:lpstr>
      <vt:lpstr>7.5.11 Preservation of product</vt:lpstr>
      <vt:lpstr>Equipment SOP (unvaried)  7.6 Control of monitoring and measuring equipment</vt:lpstr>
      <vt:lpstr>8 Measurement, analysis and improvement</vt:lpstr>
      <vt:lpstr>Feedback SOP NEW? 8.2.1 Feedback</vt:lpstr>
      <vt:lpstr>Complaint SOP 8.2.2 Complaint handling</vt:lpstr>
      <vt:lpstr>8.2.3 Reporting to regulatory authorities NEW</vt:lpstr>
      <vt:lpstr>8.2.4 Internal audit</vt:lpstr>
      <vt:lpstr>Audit SOP (unvaried)</vt:lpstr>
      <vt:lpstr>8.2.5 Monitoring and measurement</vt:lpstr>
      <vt:lpstr>NC product SOP 8.3 Control of nonconforming product</vt:lpstr>
      <vt:lpstr>8.3.2 Actions in response to NC product detected before delivery</vt:lpstr>
      <vt:lpstr>Regrade for use under concession</vt:lpstr>
      <vt:lpstr>8.3.3 Actions in response to NC  product detected after delivery</vt:lpstr>
      <vt:lpstr>SOP for rework NEW  8.3.4 Rework</vt:lpstr>
      <vt:lpstr>Some definitions ISO 9000:2015</vt:lpstr>
      <vt:lpstr>“Management review input” SOP 8.4 Analysis of data</vt:lpstr>
      <vt:lpstr>8.5 Improvement</vt:lpstr>
      <vt:lpstr>8.5.2 Corrective action</vt:lpstr>
      <vt:lpstr>8.5.3 Preventive action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LICIA DI PIETRO</dc:creator>
  <cp:lastModifiedBy>alice ravizza</cp:lastModifiedBy>
  <cp:revision>5</cp:revision>
  <dcterms:created xsi:type="dcterms:W3CDTF">2017-11-23T13:46:58Z</dcterms:created>
  <dcterms:modified xsi:type="dcterms:W3CDTF">2018-08-10T16:41:06Z</dcterms:modified>
</cp:coreProperties>
</file>